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6"/>
  </p:notesMasterIdLst>
  <p:handoutMasterIdLst>
    <p:handoutMasterId r:id="rId157"/>
  </p:handoutMasterIdLst>
  <p:sldIdLst>
    <p:sldId id="316" r:id="rId5"/>
    <p:sldId id="256" r:id="rId6"/>
    <p:sldId id="371" r:id="rId7"/>
    <p:sldId id="372" r:id="rId8"/>
    <p:sldId id="378" r:id="rId9"/>
    <p:sldId id="379" r:id="rId10"/>
    <p:sldId id="380" r:id="rId11"/>
    <p:sldId id="381" r:id="rId12"/>
    <p:sldId id="382" r:id="rId13"/>
    <p:sldId id="383" r:id="rId14"/>
    <p:sldId id="384" r:id="rId15"/>
    <p:sldId id="385" r:id="rId16"/>
    <p:sldId id="386" r:id="rId17"/>
    <p:sldId id="387" r:id="rId18"/>
    <p:sldId id="388" r:id="rId19"/>
    <p:sldId id="389" r:id="rId20"/>
    <p:sldId id="390" r:id="rId21"/>
    <p:sldId id="373" r:id="rId22"/>
    <p:sldId id="374" r:id="rId23"/>
    <p:sldId id="375" r:id="rId24"/>
    <p:sldId id="376" r:id="rId25"/>
    <p:sldId id="260" r:id="rId26"/>
    <p:sldId id="261" r:id="rId27"/>
    <p:sldId id="262" r:id="rId28"/>
    <p:sldId id="377" r:id="rId29"/>
    <p:sldId id="264" r:id="rId30"/>
    <p:sldId id="265" r:id="rId31"/>
    <p:sldId id="266" r:id="rId32"/>
    <p:sldId id="267" r:id="rId33"/>
    <p:sldId id="268" r:id="rId34"/>
    <p:sldId id="269" r:id="rId35"/>
    <p:sldId id="270" r:id="rId36"/>
    <p:sldId id="271" r:id="rId37"/>
    <p:sldId id="391" r:id="rId38"/>
    <p:sldId id="272" r:id="rId39"/>
    <p:sldId id="392" r:id="rId40"/>
    <p:sldId id="393" r:id="rId41"/>
    <p:sldId id="273" r:id="rId42"/>
    <p:sldId id="274" r:id="rId43"/>
    <p:sldId id="275" r:id="rId44"/>
    <p:sldId id="276" r:id="rId45"/>
    <p:sldId id="277" r:id="rId46"/>
    <p:sldId id="278" r:id="rId47"/>
    <p:sldId id="279" r:id="rId48"/>
    <p:sldId id="280" r:id="rId49"/>
    <p:sldId id="281" r:id="rId50"/>
    <p:sldId id="394" r:id="rId51"/>
    <p:sldId id="395" r:id="rId52"/>
    <p:sldId id="396" r:id="rId53"/>
    <p:sldId id="397" r:id="rId54"/>
    <p:sldId id="282" r:id="rId55"/>
    <p:sldId id="283" r:id="rId56"/>
    <p:sldId id="398" r:id="rId57"/>
    <p:sldId id="399" r:id="rId58"/>
    <p:sldId id="284" r:id="rId59"/>
    <p:sldId id="285" r:id="rId60"/>
    <p:sldId id="286" r:id="rId61"/>
    <p:sldId id="400" r:id="rId62"/>
    <p:sldId id="401" r:id="rId63"/>
    <p:sldId id="311" r:id="rId64"/>
    <p:sldId id="312" r:id="rId65"/>
    <p:sldId id="313" r:id="rId66"/>
    <p:sldId id="314" r:id="rId67"/>
    <p:sldId id="402" r:id="rId68"/>
    <p:sldId id="403" r:id="rId69"/>
    <p:sldId id="287" r:id="rId70"/>
    <p:sldId id="404" r:id="rId71"/>
    <p:sldId id="405" r:id="rId72"/>
    <p:sldId id="293" r:id="rId73"/>
    <p:sldId id="407" r:id="rId74"/>
    <p:sldId id="408" r:id="rId75"/>
    <p:sldId id="409" r:id="rId76"/>
    <p:sldId id="410" r:id="rId77"/>
    <p:sldId id="411" r:id="rId78"/>
    <p:sldId id="413" r:id="rId79"/>
    <p:sldId id="415" r:id="rId80"/>
    <p:sldId id="412" r:id="rId81"/>
    <p:sldId id="416" r:id="rId82"/>
    <p:sldId id="417" r:id="rId83"/>
    <p:sldId id="418" r:id="rId84"/>
    <p:sldId id="419" r:id="rId85"/>
    <p:sldId id="420" r:id="rId86"/>
    <p:sldId id="422" r:id="rId87"/>
    <p:sldId id="423" r:id="rId88"/>
    <p:sldId id="425" r:id="rId89"/>
    <p:sldId id="424" r:id="rId90"/>
    <p:sldId id="426" r:id="rId91"/>
    <p:sldId id="427" r:id="rId92"/>
    <p:sldId id="428" r:id="rId93"/>
    <p:sldId id="429" r:id="rId94"/>
    <p:sldId id="430" r:id="rId95"/>
    <p:sldId id="431" r:id="rId96"/>
    <p:sldId id="432" r:id="rId97"/>
    <p:sldId id="433" r:id="rId98"/>
    <p:sldId id="295" r:id="rId99"/>
    <p:sldId id="296" r:id="rId100"/>
    <p:sldId id="297" r:id="rId101"/>
    <p:sldId id="298" r:id="rId102"/>
    <p:sldId id="299" r:id="rId103"/>
    <p:sldId id="300" r:id="rId104"/>
    <p:sldId id="301" r:id="rId105"/>
    <p:sldId id="302" r:id="rId106"/>
    <p:sldId id="303" r:id="rId107"/>
    <p:sldId id="304" r:id="rId108"/>
    <p:sldId id="305" r:id="rId109"/>
    <p:sldId id="306" r:id="rId110"/>
    <p:sldId id="307" r:id="rId111"/>
    <p:sldId id="308" r:id="rId112"/>
    <p:sldId id="309" r:id="rId113"/>
    <p:sldId id="310" r:id="rId114"/>
    <p:sldId id="315" r:id="rId115"/>
    <p:sldId id="342" r:id="rId116"/>
    <p:sldId id="317" r:id="rId117"/>
    <p:sldId id="319" r:id="rId118"/>
    <p:sldId id="320" r:id="rId119"/>
    <p:sldId id="321" r:id="rId120"/>
    <p:sldId id="322" r:id="rId121"/>
    <p:sldId id="323" r:id="rId122"/>
    <p:sldId id="324" r:id="rId123"/>
    <p:sldId id="325" r:id="rId124"/>
    <p:sldId id="326" r:id="rId125"/>
    <p:sldId id="327" r:id="rId126"/>
    <p:sldId id="328" r:id="rId127"/>
    <p:sldId id="330" r:id="rId128"/>
    <p:sldId id="331" r:id="rId129"/>
    <p:sldId id="332" r:id="rId130"/>
    <p:sldId id="333" r:id="rId131"/>
    <p:sldId id="334" r:id="rId132"/>
    <p:sldId id="335" r:id="rId133"/>
    <p:sldId id="336" r:id="rId134"/>
    <p:sldId id="337" r:id="rId135"/>
    <p:sldId id="355" r:id="rId136"/>
    <p:sldId id="356" r:id="rId137"/>
    <p:sldId id="357" r:id="rId138"/>
    <p:sldId id="358" r:id="rId139"/>
    <p:sldId id="359" r:id="rId140"/>
    <p:sldId id="360" r:id="rId141"/>
    <p:sldId id="361" r:id="rId142"/>
    <p:sldId id="362" r:id="rId143"/>
    <p:sldId id="363" r:id="rId144"/>
    <p:sldId id="364" r:id="rId145"/>
    <p:sldId id="365" r:id="rId146"/>
    <p:sldId id="366" r:id="rId147"/>
    <p:sldId id="367" r:id="rId148"/>
    <p:sldId id="368" r:id="rId149"/>
    <p:sldId id="369" r:id="rId150"/>
    <p:sldId id="370" r:id="rId151"/>
    <p:sldId id="406" r:id="rId152"/>
    <p:sldId id="421" r:id="rId153"/>
    <p:sldId id="339" r:id="rId154"/>
    <p:sldId id="340" r:id="rId155"/>
  </p:sldIdLst>
  <p:sldSz cx="9144000" cy="6858000" type="screen4x3"/>
  <p:notesSz cx="6858000" cy="9144000"/>
  <p:custDataLst>
    <p:tags r:id="rId1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772DA9-D089-44A1-850E-9A0DACB3690A}">
          <p14:sldIdLst>
            <p14:sldId id="316"/>
            <p14:sldId id="256"/>
            <p14:sldId id="371"/>
            <p14:sldId id="372"/>
            <p14:sldId id="378"/>
            <p14:sldId id="379"/>
            <p14:sldId id="380"/>
            <p14:sldId id="381"/>
            <p14:sldId id="382"/>
            <p14:sldId id="383"/>
            <p14:sldId id="384"/>
            <p14:sldId id="385"/>
            <p14:sldId id="386"/>
            <p14:sldId id="387"/>
            <p14:sldId id="388"/>
            <p14:sldId id="389"/>
            <p14:sldId id="390"/>
            <p14:sldId id="373"/>
            <p14:sldId id="374"/>
            <p14:sldId id="375"/>
            <p14:sldId id="376"/>
          </p14:sldIdLst>
        </p14:section>
        <p14:section name="Default Section" id="{6D898EDA-2E66-4393-A81E-513A091A019C}">
          <p14:sldIdLst>
            <p14:sldId id="260"/>
            <p14:sldId id="261"/>
            <p14:sldId id="262"/>
            <p14:sldId id="377"/>
            <p14:sldId id="264"/>
            <p14:sldId id="265"/>
            <p14:sldId id="266"/>
            <p14:sldId id="267"/>
            <p14:sldId id="268"/>
            <p14:sldId id="269"/>
            <p14:sldId id="270"/>
            <p14:sldId id="271"/>
            <p14:sldId id="391"/>
            <p14:sldId id="272"/>
            <p14:sldId id="392"/>
            <p14:sldId id="393"/>
            <p14:sldId id="273"/>
            <p14:sldId id="274"/>
            <p14:sldId id="275"/>
            <p14:sldId id="276"/>
            <p14:sldId id="277"/>
            <p14:sldId id="278"/>
            <p14:sldId id="279"/>
            <p14:sldId id="280"/>
            <p14:sldId id="281"/>
            <p14:sldId id="394"/>
            <p14:sldId id="395"/>
            <p14:sldId id="396"/>
            <p14:sldId id="397"/>
            <p14:sldId id="282"/>
            <p14:sldId id="283"/>
            <p14:sldId id="398"/>
            <p14:sldId id="399"/>
            <p14:sldId id="284"/>
            <p14:sldId id="285"/>
            <p14:sldId id="286"/>
            <p14:sldId id="400"/>
            <p14:sldId id="401"/>
            <p14:sldId id="311"/>
            <p14:sldId id="312"/>
            <p14:sldId id="313"/>
            <p14:sldId id="314"/>
            <p14:sldId id="402"/>
            <p14:sldId id="403"/>
            <p14:sldId id="287"/>
            <p14:sldId id="404"/>
            <p14:sldId id="405"/>
            <p14:sldId id="293"/>
            <p14:sldId id="407"/>
            <p14:sldId id="408"/>
            <p14:sldId id="409"/>
            <p14:sldId id="410"/>
            <p14:sldId id="411"/>
            <p14:sldId id="413"/>
            <p14:sldId id="415"/>
            <p14:sldId id="412"/>
            <p14:sldId id="416"/>
            <p14:sldId id="417"/>
            <p14:sldId id="418"/>
            <p14:sldId id="419"/>
            <p14:sldId id="420"/>
            <p14:sldId id="422"/>
            <p14:sldId id="423"/>
            <p14:sldId id="425"/>
            <p14:sldId id="424"/>
            <p14:sldId id="426"/>
            <p14:sldId id="427"/>
            <p14:sldId id="428"/>
            <p14:sldId id="429"/>
            <p14:sldId id="430"/>
            <p14:sldId id="431"/>
            <p14:sldId id="432"/>
            <p14:sldId id="433"/>
            <p14:sldId id="295"/>
            <p14:sldId id="296"/>
            <p14:sldId id="297"/>
            <p14:sldId id="298"/>
            <p14:sldId id="299"/>
            <p14:sldId id="300"/>
            <p14:sldId id="301"/>
            <p14:sldId id="302"/>
            <p14:sldId id="303"/>
            <p14:sldId id="304"/>
            <p14:sldId id="305"/>
            <p14:sldId id="306"/>
            <p14:sldId id="307"/>
            <p14:sldId id="308"/>
            <p14:sldId id="309"/>
            <p14:sldId id="310"/>
            <p14:sldId id="315"/>
            <p14:sldId id="342"/>
            <p14:sldId id="317"/>
            <p14:sldId id="319"/>
            <p14:sldId id="320"/>
            <p14:sldId id="321"/>
            <p14:sldId id="322"/>
            <p14:sldId id="323"/>
            <p14:sldId id="324"/>
            <p14:sldId id="325"/>
            <p14:sldId id="326"/>
            <p14:sldId id="327"/>
            <p14:sldId id="328"/>
            <p14:sldId id="330"/>
            <p14:sldId id="331"/>
            <p14:sldId id="332"/>
            <p14:sldId id="333"/>
            <p14:sldId id="334"/>
            <p14:sldId id="335"/>
            <p14:sldId id="336"/>
            <p14:sldId id="337"/>
            <p14:sldId id="355"/>
            <p14:sldId id="356"/>
            <p14:sldId id="357"/>
            <p14:sldId id="358"/>
            <p14:sldId id="359"/>
            <p14:sldId id="360"/>
            <p14:sldId id="361"/>
            <p14:sldId id="362"/>
            <p14:sldId id="363"/>
            <p14:sldId id="364"/>
            <p14:sldId id="365"/>
            <p14:sldId id="366"/>
            <p14:sldId id="367"/>
            <p14:sldId id="368"/>
            <p14:sldId id="369"/>
            <p14:sldId id="370"/>
            <p14:sldId id="406"/>
            <p14:sldId id="421"/>
            <p14:sldId id="339"/>
            <p14:sldId id="340"/>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snapToGrid="0" snapToObjects="1" showGuides="1">
      <p:cViewPr varScale="1">
        <p:scale>
          <a:sx n="82" d="100"/>
          <a:sy n="82" d="100"/>
        </p:scale>
        <p:origin x="1474" y="72"/>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commentAuthors" Target="commentAuthor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2022-12-15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12/15/2022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2" name="Picture 2" descr="JMeter Performance Testing - The Official 360logica Blog">
            <a:extLst>
              <a:ext uri="{FF2B5EF4-FFF2-40B4-BE49-F238E27FC236}">
                <a16:creationId xmlns:a16="http://schemas.microsoft.com/office/drawing/2014/main" id="{EE4A34CA-E232-54AD-ECC4-9BA57A81397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13600" y="359082"/>
            <a:ext cx="1320800" cy="66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2" name="Picture 2" descr="JMeter Performance Testing - The Official 360logica Blog">
            <a:extLst>
              <a:ext uri="{FF2B5EF4-FFF2-40B4-BE49-F238E27FC236}">
                <a16:creationId xmlns:a16="http://schemas.microsoft.com/office/drawing/2014/main" id="{4EB8EA1D-8B48-B3A1-CB6C-0EDE16C53B8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13600" y="320022"/>
            <a:ext cx="1320800" cy="66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9E9714-5511-4E98-91DE-7E11A6D9DB36}" type="datetimeFigureOut">
              <a:rPr lang="en-IN" smtClean="0"/>
              <a:t>15/12/2022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F0BF74-40FE-4D53-B3A2-80CBB308569D}" type="slidenum">
              <a:rPr lang="en-IN" smtClean="0"/>
              <a:t>‹#›</a:t>
            </a:fld>
            <a:endParaRPr lang="en-IN"/>
          </a:p>
        </p:txBody>
      </p:sp>
    </p:spTree>
    <p:extLst>
      <p:ext uri="{BB962C8B-B14F-4D97-AF65-F5344CB8AC3E}">
        <p14:creationId xmlns:p14="http://schemas.microsoft.com/office/powerpoint/2010/main" val="2998676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2" name="Picture 2" descr="JMeter Performance Testing - The Official 360logica Blog">
            <a:extLst>
              <a:ext uri="{FF2B5EF4-FFF2-40B4-BE49-F238E27FC236}">
                <a16:creationId xmlns:a16="http://schemas.microsoft.com/office/drawing/2014/main" id="{C3AE884F-0BB7-8E49-0DD2-983450F3425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13600" y="359082"/>
            <a:ext cx="1320800" cy="66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2" name="Picture 2" descr="JMeter Performance Testing - The Official 360logica Blog">
            <a:extLst>
              <a:ext uri="{FF2B5EF4-FFF2-40B4-BE49-F238E27FC236}">
                <a16:creationId xmlns:a16="http://schemas.microsoft.com/office/drawing/2014/main" id="{2D2E9D02-D8A6-E211-9D99-90D7E2180FEF}"/>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7213600" y="232697"/>
            <a:ext cx="1320800" cy="66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9"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20.xml"/></Relationships>
</file>

<file path=ppt/slides/_rels/slide1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hyperlink" Target="http://www.guru99.com/apache.html" TargetMode="External"/><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dirty="0"/>
              <a:t>Application Delivery Fundamentals 2.0 B: Java</a:t>
            </a:r>
          </a:p>
        </p:txBody>
      </p:sp>
      <p:sp>
        <p:nvSpPr>
          <p:cNvPr id="2" name="TextBox 1">
            <a:extLst>
              <a:ext uri="{FF2B5EF4-FFF2-40B4-BE49-F238E27FC236}">
                <a16:creationId xmlns:a16="http://schemas.microsoft.com/office/drawing/2014/main" id="{E8C68FF4-5073-41E5-ABB0-5039D941AC18}"/>
              </a:ext>
            </a:extLst>
          </p:cNvPr>
          <p:cNvSpPr txBox="1"/>
          <p:nvPr/>
        </p:nvSpPr>
        <p:spPr>
          <a:xfrm flipH="1">
            <a:off x="596129" y="5419105"/>
            <a:ext cx="2764884" cy="369332"/>
          </a:xfrm>
          <a:prstGeom prst="rect">
            <a:avLst/>
          </a:prstGeom>
          <a:noFill/>
        </p:spPr>
        <p:txBody>
          <a:bodyPr wrap="square" rtlCol="0">
            <a:spAutoFit/>
          </a:bodyPr>
          <a:lstStyle/>
          <a:p>
            <a:r>
              <a:rPr lang="en-IN" dirty="0"/>
              <a:t>Parameswari Ettiappan</a:t>
            </a:r>
          </a:p>
        </p:txBody>
      </p:sp>
      <p:pic>
        <p:nvPicPr>
          <p:cNvPr id="5" name="Picture 2" descr="http://cdn.guru99.com/images/IMG3.png">
            <a:extLst>
              <a:ext uri="{FF2B5EF4-FFF2-40B4-BE49-F238E27FC236}">
                <a16:creationId xmlns:a16="http://schemas.microsoft.com/office/drawing/2014/main" id="{73C8F526-EBE4-BF68-A03C-B51DC2D69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33" y="3053604"/>
            <a:ext cx="3089463" cy="1446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4520B-C21D-6987-895C-8FFB91BBBBFF}"/>
              </a:ext>
            </a:extLst>
          </p:cNvPr>
          <p:cNvSpPr>
            <a:spLocks noGrp="1"/>
          </p:cNvSpPr>
          <p:nvPr>
            <p:ph sz="quarter" idx="12"/>
          </p:nvPr>
        </p:nvSpPr>
        <p:spPr>
          <a:xfrm>
            <a:off x="457201" y="1381125"/>
            <a:ext cx="8228012" cy="5196957"/>
          </a:xfrm>
        </p:spPr>
        <p:txBody>
          <a:bodyPr>
            <a:normAutofit/>
          </a:bodyPr>
          <a:lstStyle/>
          <a:p>
            <a:r>
              <a:rPr lang="en-US" dirty="0"/>
              <a:t>Utilization is the ratio of the throughput of the application relative to its maximum capacity. </a:t>
            </a:r>
          </a:p>
          <a:p>
            <a:r>
              <a:rPr lang="en-US" dirty="0"/>
              <a:t>This is a measure of how well the application is being used.</a:t>
            </a:r>
          </a:p>
          <a:p>
            <a:r>
              <a:rPr lang="en-US" dirty="0"/>
              <a:t>It is not desirable to operate above 80% utilization because the user requests do not arrive evenly, and the system should be able to handle a spike in the load.</a:t>
            </a:r>
          </a:p>
        </p:txBody>
      </p:sp>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p:txBody>
          <a:bodyPr/>
          <a:lstStyle/>
          <a:p>
            <a:r>
              <a:rPr lang="en-IN" dirty="0"/>
              <a:t>Utilization</a:t>
            </a:r>
          </a:p>
        </p:txBody>
      </p:sp>
    </p:spTree>
    <p:extLst>
      <p:ext uri="{BB962C8B-B14F-4D97-AF65-F5344CB8AC3E}">
        <p14:creationId xmlns:p14="http://schemas.microsoft.com/office/powerpoint/2010/main" val="8346266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Add Thread Group</a:t>
            </a:r>
            <a:br>
              <a:rPr lang="en-IN" b="1" dirty="0"/>
            </a:br>
            <a:endParaRPr lang="en-IN" dirty="0"/>
          </a:p>
        </p:txBody>
      </p:sp>
      <p:pic>
        <p:nvPicPr>
          <p:cNvPr id="46082" name="Picture 2" descr="http://cdn.guru99.com/images/ThreadGroupJMeterPerforma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866" y="1723848"/>
            <a:ext cx="3660337" cy="389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849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Thread Count and The Loop Counts are </a:t>
            </a:r>
            <a:r>
              <a:rPr lang="en-IN" b="1" dirty="0"/>
              <a:t>different</a:t>
            </a:r>
            <a:endParaRPr lang="en-IN" dirty="0"/>
          </a:p>
        </p:txBody>
      </p:sp>
      <p:pic>
        <p:nvPicPr>
          <p:cNvPr id="47106" name="Picture 2" descr="http://cdn.guru99.com/images/ThreadCountVSLoopCou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54" y="2366466"/>
            <a:ext cx="7586663"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8884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Thread Count and The Loop Counts are </a:t>
            </a:r>
            <a:r>
              <a:rPr lang="en-IN" b="1" dirty="0"/>
              <a:t>different</a:t>
            </a:r>
            <a:endParaRPr lang="en-IN" dirty="0"/>
          </a:p>
        </p:txBody>
      </p:sp>
      <p:pic>
        <p:nvPicPr>
          <p:cNvPr id="48130" name="Picture 2" descr="http://cdn.guru99.com/images/UserDelayHTT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263" y="2079950"/>
            <a:ext cx="5994099" cy="254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879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Adding </a:t>
            </a:r>
            <a:r>
              <a:rPr lang="en-IN" b="1" dirty="0" err="1"/>
              <a:t>JMeter</a:t>
            </a:r>
            <a:r>
              <a:rPr lang="en-IN" b="1" dirty="0"/>
              <a:t> elements</a:t>
            </a:r>
            <a:br>
              <a:rPr lang="en-IN" b="1" dirty="0"/>
            </a:br>
            <a:endParaRPr lang="en-IN" dirty="0"/>
          </a:p>
        </p:txBody>
      </p:sp>
      <p:pic>
        <p:nvPicPr>
          <p:cNvPr id="49154" name="Picture 2" descr="http://cdn.guru99.com/images/ThreadGroupAddJMeterPerforma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63" y="1583994"/>
            <a:ext cx="7073342" cy="3205109"/>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descr="http://cdn.guru99.com/images/HTTPRequestJMeterPerforma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63" y="4748906"/>
            <a:ext cx="6823205" cy="95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3875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HTTP Request</a:t>
            </a:r>
            <a:br>
              <a:rPr lang="en-IN" b="1" dirty="0"/>
            </a:br>
            <a:endParaRPr lang="en-IN" dirty="0"/>
          </a:p>
        </p:txBody>
      </p:sp>
      <p:pic>
        <p:nvPicPr>
          <p:cNvPr id="50178" name="Picture 2" descr="http://cdn.guru99.com/images/AddHTTPRequestJmeterPerforma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2201110"/>
            <a:ext cx="7003291" cy="293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775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HTTP Request</a:t>
            </a:r>
            <a:endParaRPr lang="en-IN" dirty="0"/>
          </a:p>
        </p:txBody>
      </p:sp>
      <p:pic>
        <p:nvPicPr>
          <p:cNvPr id="51202" name="Picture 2" descr="http://cdn.guru99.com/images/HTTPRequestControlPanel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37" y="2001067"/>
            <a:ext cx="4364251" cy="3298529"/>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http://cdn.guru99.com/images/HTTPRequestCalenderJMe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788" y="2993071"/>
            <a:ext cx="2425889" cy="124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2058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Adding Graph result</a:t>
            </a:r>
            <a:br>
              <a:rPr lang="en-IN" b="1" dirty="0"/>
            </a:br>
            <a:endParaRPr lang="en-IN" dirty="0"/>
          </a:p>
        </p:txBody>
      </p:sp>
      <p:pic>
        <p:nvPicPr>
          <p:cNvPr id="52226" name="Picture 2" descr="http://cdn.guru99.com/images/AddGrapgResult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24" y="1802512"/>
            <a:ext cx="6667310" cy="3712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2747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Run Test and get the test result</a:t>
            </a:r>
            <a:br>
              <a:rPr lang="en-IN" b="1" dirty="0"/>
            </a:br>
            <a:endParaRPr lang="en-IN" dirty="0"/>
          </a:p>
        </p:txBody>
      </p:sp>
      <p:pic>
        <p:nvPicPr>
          <p:cNvPr id="53250" name="Picture 2" descr="http://cdn.guru99.com/images/RunTestPla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778475"/>
            <a:ext cx="6593822" cy="356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6153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B71EEAE-B1AE-9955-AAB9-C0464294E568}"/>
              </a:ext>
            </a:extLst>
          </p:cNvPr>
          <p:cNvSpPr>
            <a:spLocks noGrp="1"/>
          </p:cNvSpPr>
          <p:nvPr>
            <p:ph sz="quarter" idx="12"/>
          </p:nvPr>
        </p:nvSpPr>
        <p:spPr/>
        <p:txBody>
          <a:bodyPr/>
          <a:lstStyle/>
          <a:p>
            <a:r>
              <a:rPr lang="en-US" dirty="0"/>
              <a:t>Black: The total number of current samples sent.</a:t>
            </a:r>
          </a:p>
          <a:p>
            <a:endParaRPr lang="en-US" dirty="0"/>
          </a:p>
          <a:p>
            <a:r>
              <a:rPr lang="en-US" dirty="0"/>
              <a:t>Blue: The current average of all samples sent.</a:t>
            </a:r>
          </a:p>
          <a:p>
            <a:endParaRPr lang="en-US" dirty="0"/>
          </a:p>
          <a:p>
            <a:r>
              <a:rPr lang="en-US" dirty="0"/>
              <a:t>Red: The current standard deviation.</a:t>
            </a:r>
          </a:p>
          <a:p>
            <a:endParaRPr lang="en-US" dirty="0"/>
          </a:p>
          <a:p>
            <a:r>
              <a:rPr lang="en-US" dirty="0"/>
              <a:t>Green: Throughput rate that represents the number of requests per minute the server handled</a:t>
            </a:r>
          </a:p>
          <a:p>
            <a:endParaRPr lang="en-IN" dirty="0"/>
          </a:p>
        </p:txBody>
      </p:sp>
      <p:sp>
        <p:nvSpPr>
          <p:cNvPr id="2" name="Title 1"/>
          <p:cNvSpPr>
            <a:spLocks noGrp="1"/>
          </p:cNvSpPr>
          <p:nvPr>
            <p:ph type="title"/>
          </p:nvPr>
        </p:nvSpPr>
        <p:spPr/>
        <p:txBody>
          <a:bodyPr>
            <a:normAutofit/>
          </a:bodyPr>
          <a:lstStyle/>
          <a:p>
            <a:r>
              <a:rPr lang="en-IN" b="1" dirty="0"/>
              <a:t>Run Test and get the test result</a:t>
            </a:r>
            <a:br>
              <a:rPr lang="en-IN" b="1" dirty="0"/>
            </a:br>
            <a:endParaRPr lang="en-IN" dirty="0"/>
          </a:p>
        </p:txBody>
      </p:sp>
    </p:spTree>
    <p:extLst>
      <p:ext uri="{BB962C8B-B14F-4D97-AF65-F5344CB8AC3E}">
        <p14:creationId xmlns:p14="http://schemas.microsoft.com/office/powerpoint/2010/main" val="1232453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Run Test and get the test result</a:t>
            </a:r>
            <a:br>
              <a:rPr lang="en-IN" b="1" dirty="0"/>
            </a:br>
            <a:endParaRPr lang="en-IN" dirty="0"/>
          </a:p>
        </p:txBody>
      </p:sp>
      <p:pic>
        <p:nvPicPr>
          <p:cNvPr id="54274" name="Picture 2" descr="http://cdn.guru99.com/images/GraphResultGraph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709" y="1880832"/>
            <a:ext cx="6546837" cy="388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170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4520B-C21D-6987-895C-8FFB91BBBBFF}"/>
              </a:ext>
            </a:extLst>
          </p:cNvPr>
          <p:cNvSpPr>
            <a:spLocks noGrp="1"/>
          </p:cNvSpPr>
          <p:nvPr>
            <p:ph sz="quarter" idx="12"/>
          </p:nvPr>
        </p:nvSpPr>
        <p:spPr>
          <a:xfrm>
            <a:off x="457201" y="1381125"/>
            <a:ext cx="8228012" cy="5196957"/>
          </a:xfrm>
        </p:spPr>
        <p:txBody>
          <a:bodyPr>
            <a:normAutofit/>
          </a:bodyPr>
          <a:lstStyle/>
          <a:p>
            <a:r>
              <a:rPr lang="en-US" dirty="0"/>
              <a:t>This is a measure of how well the application detects and handles various errors and exceptions. </a:t>
            </a:r>
          </a:p>
          <a:p>
            <a:r>
              <a:rPr lang="en-US" dirty="0"/>
              <a:t>If the system crashes or becomes unavailable, the company’s brand and reputation are at stake. </a:t>
            </a:r>
          </a:p>
          <a:p>
            <a:r>
              <a:rPr lang="en-US" dirty="0"/>
              <a:t>Mean Time between Failures (</a:t>
            </a:r>
            <a:r>
              <a:rPr lang="en-US" dirty="0" err="1"/>
              <a:t>MTbF</a:t>
            </a:r>
            <a:r>
              <a:rPr lang="en-US" dirty="0"/>
              <a:t>) is a metric that is often used for this purpose.</a:t>
            </a:r>
          </a:p>
        </p:txBody>
      </p:sp>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p:txBody>
          <a:bodyPr/>
          <a:lstStyle/>
          <a:p>
            <a:r>
              <a:rPr lang="en-IN" dirty="0"/>
              <a:t>Robustness</a:t>
            </a:r>
          </a:p>
        </p:txBody>
      </p:sp>
    </p:spTree>
    <p:extLst>
      <p:ext uri="{BB962C8B-B14F-4D97-AF65-F5344CB8AC3E}">
        <p14:creationId xmlns:p14="http://schemas.microsoft.com/office/powerpoint/2010/main" val="24492603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How to use Timers in </a:t>
            </a:r>
            <a:r>
              <a:rPr lang="en-IN" b="1" dirty="0" err="1"/>
              <a:t>Jmeter</a:t>
            </a:r>
            <a:br>
              <a:rPr lang="en-IN" b="1" dirty="0"/>
            </a:br>
            <a:endParaRPr lang="en-IN" dirty="0"/>
          </a:p>
        </p:txBody>
      </p:sp>
      <p:pic>
        <p:nvPicPr>
          <p:cNvPr id="56322" name="Picture 2" descr="http://cdn.guru99.com/images/TimerOverlo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44" y="2128607"/>
            <a:ext cx="4712012" cy="26387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70237" y="3154402"/>
            <a:ext cx="4581438" cy="1384995"/>
          </a:xfrm>
          <a:prstGeom prst="rect">
            <a:avLst/>
          </a:prstGeom>
        </p:spPr>
        <p:txBody>
          <a:bodyPr wrap="square">
            <a:spAutoFit/>
          </a:bodyPr>
          <a:lstStyle/>
          <a:p>
            <a:r>
              <a:rPr lang="en-IN" sz="2100" dirty="0">
                <a:solidFill>
                  <a:srgbClr val="343434"/>
                </a:solidFill>
                <a:latin typeface="Droid Sans"/>
              </a:rPr>
              <a:t>Timers allow </a:t>
            </a:r>
            <a:r>
              <a:rPr lang="en-IN" sz="2100" dirty="0" err="1">
                <a:solidFill>
                  <a:srgbClr val="343434"/>
                </a:solidFill>
                <a:latin typeface="Droid Sans"/>
              </a:rPr>
              <a:t>JMeter</a:t>
            </a:r>
            <a:r>
              <a:rPr lang="en-IN" sz="2100" dirty="0">
                <a:solidFill>
                  <a:srgbClr val="343434"/>
                </a:solidFill>
                <a:latin typeface="Droid Sans"/>
              </a:rPr>
              <a:t> to </a:t>
            </a:r>
            <a:r>
              <a:rPr lang="en-IN" sz="2100" b="1" dirty="0">
                <a:solidFill>
                  <a:srgbClr val="343434"/>
                </a:solidFill>
                <a:latin typeface="Droid Sans"/>
              </a:rPr>
              <a:t>delay</a:t>
            </a:r>
            <a:r>
              <a:rPr lang="en-IN" sz="2100" dirty="0">
                <a:solidFill>
                  <a:srgbClr val="343434"/>
                </a:solidFill>
                <a:latin typeface="Droid Sans"/>
              </a:rPr>
              <a:t> between each request which a thread makes. Timer can solve the server </a:t>
            </a:r>
            <a:r>
              <a:rPr lang="en-IN" sz="2100" b="1" dirty="0">
                <a:solidFill>
                  <a:srgbClr val="343434"/>
                </a:solidFill>
                <a:latin typeface="Droid Sans"/>
              </a:rPr>
              <a:t>overload</a:t>
            </a:r>
            <a:r>
              <a:rPr lang="en-IN" sz="2100" dirty="0">
                <a:solidFill>
                  <a:srgbClr val="343434"/>
                </a:solidFill>
                <a:latin typeface="Droid Sans"/>
              </a:rPr>
              <a:t> problem.</a:t>
            </a:r>
            <a:endParaRPr lang="en-IN" sz="2100" dirty="0"/>
          </a:p>
        </p:txBody>
      </p:sp>
    </p:spTree>
    <p:extLst>
      <p:ext uri="{BB962C8B-B14F-4D97-AF65-F5344CB8AC3E}">
        <p14:creationId xmlns:p14="http://schemas.microsoft.com/office/powerpoint/2010/main" val="12557075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Practical Demonstration of Timer Settings</a:t>
            </a:r>
            <a:br>
              <a:rPr lang="en-IN" b="1" dirty="0"/>
            </a:br>
            <a:endParaRPr lang="en-IN" dirty="0"/>
          </a:p>
        </p:txBody>
      </p:sp>
      <p:pic>
        <p:nvPicPr>
          <p:cNvPr id="61442" name="Picture 2" descr="http://cdn.guru99.com/images/FlowTim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237" y="2580724"/>
            <a:ext cx="7156146" cy="199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7234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Pre-condition</a:t>
            </a:r>
            <a:br>
              <a:rPr lang="en-IN" b="1" dirty="0"/>
            </a:br>
            <a:endParaRPr lang="en-IN" dirty="0"/>
          </a:p>
        </p:txBody>
      </p:sp>
      <p:sp>
        <p:nvSpPr>
          <p:cNvPr id="4" name="Rectangle 3"/>
          <p:cNvSpPr/>
          <p:nvPr/>
        </p:nvSpPr>
        <p:spPr>
          <a:xfrm>
            <a:off x="593432" y="2031494"/>
            <a:ext cx="3019929" cy="369332"/>
          </a:xfrm>
          <a:prstGeom prst="rect">
            <a:avLst/>
          </a:prstGeom>
        </p:spPr>
        <p:txBody>
          <a:bodyPr wrap="none">
            <a:spAutoFit/>
          </a:bodyPr>
          <a:lstStyle/>
          <a:p>
            <a:r>
              <a:rPr lang="en-IN" b="1" dirty="0">
                <a:solidFill>
                  <a:srgbClr val="343434"/>
                </a:solidFill>
                <a:latin typeface="Droid Sans"/>
              </a:rPr>
              <a:t>Step 1) Add Thread Group</a:t>
            </a:r>
          </a:p>
        </p:txBody>
      </p:sp>
      <p:pic>
        <p:nvPicPr>
          <p:cNvPr id="62466" name="Picture 2" descr="http://cdn.guru99.com/images/ThreadProper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290" y="2631850"/>
            <a:ext cx="4141421" cy="270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5192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Pre-condition</a:t>
            </a:r>
            <a:br>
              <a:rPr lang="en-IN" b="1" dirty="0"/>
            </a:br>
            <a:endParaRPr lang="en-IN" dirty="0"/>
          </a:p>
        </p:txBody>
      </p:sp>
      <p:sp>
        <p:nvSpPr>
          <p:cNvPr id="4" name="Rectangle 3"/>
          <p:cNvSpPr/>
          <p:nvPr/>
        </p:nvSpPr>
        <p:spPr>
          <a:xfrm>
            <a:off x="593432" y="2031494"/>
            <a:ext cx="3330784" cy="369332"/>
          </a:xfrm>
          <a:prstGeom prst="rect">
            <a:avLst/>
          </a:prstGeom>
        </p:spPr>
        <p:txBody>
          <a:bodyPr wrap="none">
            <a:spAutoFit/>
          </a:bodyPr>
          <a:lstStyle/>
          <a:p>
            <a:r>
              <a:rPr lang="en-IN" b="1" dirty="0"/>
              <a:t>Step 2) Add </a:t>
            </a:r>
            <a:r>
              <a:rPr lang="en-IN" b="1" dirty="0" err="1"/>
              <a:t>JMeter</a:t>
            </a:r>
            <a:r>
              <a:rPr lang="en-IN" b="1" dirty="0"/>
              <a:t> elements</a:t>
            </a:r>
          </a:p>
        </p:txBody>
      </p:sp>
      <p:sp>
        <p:nvSpPr>
          <p:cNvPr id="5" name="Rectangle 4"/>
          <p:cNvSpPr/>
          <p:nvPr/>
        </p:nvSpPr>
        <p:spPr>
          <a:xfrm>
            <a:off x="1445751" y="2878035"/>
            <a:ext cx="4572000" cy="1200329"/>
          </a:xfrm>
          <a:prstGeom prst="rect">
            <a:avLst/>
          </a:prstGeom>
        </p:spPr>
        <p:txBody>
          <a:bodyPr>
            <a:spAutoFit/>
          </a:bodyPr>
          <a:lstStyle/>
          <a:p>
            <a:pPr>
              <a:buFont typeface="Arial" panose="020B0604020202020204" pitchFamily="34" charset="0"/>
              <a:buChar char="•"/>
            </a:pPr>
            <a:r>
              <a:rPr lang="en-IN" b="1" dirty="0">
                <a:solidFill>
                  <a:srgbClr val="343434"/>
                </a:solidFill>
                <a:latin typeface="Droid Sans"/>
              </a:rPr>
              <a:t>Add HTTP request default</a:t>
            </a:r>
          </a:p>
          <a:p>
            <a:pPr>
              <a:buFont typeface="Arial" panose="020B0604020202020204" pitchFamily="34" charset="0"/>
              <a:buChar char="•"/>
            </a:pPr>
            <a:endParaRPr lang="en-IN" b="1" dirty="0">
              <a:solidFill>
                <a:srgbClr val="343434"/>
              </a:solidFill>
              <a:latin typeface="Droid Sans"/>
            </a:endParaRPr>
          </a:p>
          <a:p>
            <a:pPr>
              <a:buFont typeface="Arial" panose="020B0604020202020204" pitchFamily="34" charset="0"/>
              <a:buChar char="•"/>
            </a:pPr>
            <a:r>
              <a:rPr lang="en-IN" b="1" dirty="0">
                <a:solidFill>
                  <a:srgbClr val="343434"/>
                </a:solidFill>
                <a:latin typeface="Droid Sans"/>
              </a:rPr>
              <a:t>Add HTTP request</a:t>
            </a:r>
          </a:p>
          <a:p>
            <a:r>
              <a:rPr lang="en-IN" b="1" dirty="0">
                <a:solidFill>
                  <a:srgbClr val="343434"/>
                </a:solidFill>
                <a:latin typeface="Droid Sans"/>
              </a:rPr>
              <a:t> </a:t>
            </a:r>
          </a:p>
        </p:txBody>
      </p:sp>
    </p:spTree>
    <p:extLst>
      <p:ext uri="{BB962C8B-B14F-4D97-AF65-F5344CB8AC3E}">
        <p14:creationId xmlns:p14="http://schemas.microsoft.com/office/powerpoint/2010/main" val="19186392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Pre-condition</a:t>
            </a:r>
            <a:br>
              <a:rPr lang="en-IN" b="1" dirty="0"/>
            </a:br>
            <a:endParaRPr lang="en-IN" dirty="0"/>
          </a:p>
        </p:txBody>
      </p:sp>
      <p:sp>
        <p:nvSpPr>
          <p:cNvPr id="4" name="Rectangle 3"/>
          <p:cNvSpPr/>
          <p:nvPr/>
        </p:nvSpPr>
        <p:spPr>
          <a:xfrm>
            <a:off x="593432" y="1655644"/>
            <a:ext cx="3211200" cy="369332"/>
          </a:xfrm>
          <a:prstGeom prst="rect">
            <a:avLst/>
          </a:prstGeom>
        </p:spPr>
        <p:txBody>
          <a:bodyPr wrap="none">
            <a:spAutoFit/>
          </a:bodyPr>
          <a:lstStyle/>
          <a:p>
            <a:r>
              <a:rPr lang="en-IN" b="1" dirty="0"/>
              <a:t>Step 3) Add Constant Timer</a:t>
            </a:r>
          </a:p>
        </p:txBody>
      </p:sp>
      <p:pic>
        <p:nvPicPr>
          <p:cNvPr id="63490" name="Picture 2" descr="http://cdn.guru99.com/images/AddConstantTim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32" y="2140140"/>
            <a:ext cx="6771521" cy="2309492"/>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http://cdn.guru99.com/images/ThreadDelayConstantTim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51" y="4701228"/>
            <a:ext cx="2268265" cy="102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6025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Pre-condition</a:t>
            </a:r>
            <a:br>
              <a:rPr lang="en-IN" b="1" dirty="0"/>
            </a:br>
            <a:endParaRPr lang="en-IN" dirty="0"/>
          </a:p>
        </p:txBody>
      </p:sp>
      <p:sp>
        <p:nvSpPr>
          <p:cNvPr id="4" name="Rectangle 3"/>
          <p:cNvSpPr/>
          <p:nvPr/>
        </p:nvSpPr>
        <p:spPr>
          <a:xfrm>
            <a:off x="593432" y="1655644"/>
            <a:ext cx="3860929" cy="369332"/>
          </a:xfrm>
          <a:prstGeom prst="rect">
            <a:avLst/>
          </a:prstGeom>
        </p:spPr>
        <p:txBody>
          <a:bodyPr wrap="none">
            <a:spAutoFit/>
          </a:bodyPr>
          <a:lstStyle/>
          <a:p>
            <a:r>
              <a:rPr lang="en-IN" b="1" dirty="0"/>
              <a:t>Step 4) Add View Results in Table</a:t>
            </a:r>
          </a:p>
        </p:txBody>
      </p:sp>
      <p:pic>
        <p:nvPicPr>
          <p:cNvPr id="65538" name="Picture 2" descr="http://cdn.guru99.com/images/AddViewResul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95" y="2157412"/>
            <a:ext cx="6122313" cy="384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7063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Pre-condition</a:t>
            </a:r>
            <a:br>
              <a:rPr lang="en-IN" b="1" dirty="0"/>
            </a:br>
            <a:endParaRPr lang="en-IN" dirty="0"/>
          </a:p>
        </p:txBody>
      </p:sp>
      <p:sp>
        <p:nvSpPr>
          <p:cNvPr id="4" name="Rectangle 3"/>
          <p:cNvSpPr/>
          <p:nvPr/>
        </p:nvSpPr>
        <p:spPr>
          <a:xfrm>
            <a:off x="593432" y="1655644"/>
            <a:ext cx="3860929" cy="369332"/>
          </a:xfrm>
          <a:prstGeom prst="rect">
            <a:avLst/>
          </a:prstGeom>
        </p:spPr>
        <p:txBody>
          <a:bodyPr wrap="none">
            <a:spAutoFit/>
          </a:bodyPr>
          <a:lstStyle/>
          <a:p>
            <a:r>
              <a:rPr lang="en-IN" b="1" dirty="0"/>
              <a:t>Step 4) Add View Results in Table</a:t>
            </a:r>
          </a:p>
        </p:txBody>
      </p:sp>
      <p:pic>
        <p:nvPicPr>
          <p:cNvPr id="66562" name="Picture 2" descr="http://cdn.guru99.com/images/AddViewResult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346117"/>
            <a:ext cx="6851555" cy="307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464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Pre-condition</a:t>
            </a:r>
            <a:br>
              <a:rPr lang="en-IN" b="1" dirty="0"/>
            </a:br>
            <a:endParaRPr lang="en-IN" dirty="0"/>
          </a:p>
        </p:txBody>
      </p:sp>
      <p:sp>
        <p:nvSpPr>
          <p:cNvPr id="4" name="Rectangle 3"/>
          <p:cNvSpPr/>
          <p:nvPr/>
        </p:nvSpPr>
        <p:spPr>
          <a:xfrm>
            <a:off x="593431" y="1655644"/>
            <a:ext cx="2505814" cy="369332"/>
          </a:xfrm>
          <a:prstGeom prst="rect">
            <a:avLst/>
          </a:prstGeom>
        </p:spPr>
        <p:txBody>
          <a:bodyPr wrap="none">
            <a:spAutoFit/>
          </a:bodyPr>
          <a:lstStyle/>
          <a:p>
            <a:r>
              <a:rPr lang="en-IN" b="1" dirty="0"/>
              <a:t>Step 5) Run your test</a:t>
            </a:r>
          </a:p>
        </p:txBody>
      </p:sp>
      <p:pic>
        <p:nvPicPr>
          <p:cNvPr id="67586" name="Picture 2" descr="http://cdn.guru99.com/images/RunYour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123" y="2140139"/>
            <a:ext cx="5011466" cy="368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7255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How to use Assertions in </a:t>
            </a:r>
            <a:r>
              <a:rPr lang="en-IN" b="1" dirty="0" err="1"/>
              <a:t>JMeter</a:t>
            </a:r>
            <a:br>
              <a:rPr lang="en-IN" b="1" dirty="0"/>
            </a:br>
            <a:endParaRPr lang="en-IN" dirty="0"/>
          </a:p>
        </p:txBody>
      </p:sp>
      <p:sp>
        <p:nvSpPr>
          <p:cNvPr id="4" name="Rectangle 3"/>
          <p:cNvSpPr/>
          <p:nvPr/>
        </p:nvSpPr>
        <p:spPr>
          <a:xfrm>
            <a:off x="638033" y="1566916"/>
            <a:ext cx="4572000" cy="715581"/>
          </a:xfrm>
          <a:prstGeom prst="rect">
            <a:avLst/>
          </a:prstGeom>
        </p:spPr>
        <p:txBody>
          <a:bodyPr>
            <a:spAutoFit/>
          </a:bodyPr>
          <a:lstStyle/>
          <a:p>
            <a:r>
              <a:rPr lang="en-IN" sz="1350" b="1" dirty="0">
                <a:solidFill>
                  <a:srgbClr val="343434"/>
                </a:solidFill>
                <a:latin typeface="Droid Sans"/>
              </a:rPr>
              <a:t>Response Assertion</a:t>
            </a:r>
          </a:p>
          <a:p>
            <a:br>
              <a:rPr lang="en-IN" sz="1350" dirty="0"/>
            </a:br>
            <a:endParaRPr lang="en-IN" sz="1350" dirty="0"/>
          </a:p>
        </p:txBody>
      </p:sp>
      <p:sp>
        <p:nvSpPr>
          <p:cNvPr id="5" name="AutoShape 2" descr="http://cdn.guru99.com/images/TestPlanAssertion.png"/>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6" name="AutoShape 4" descr="http://cdn.guru99.com/images/TestPlanAssertion.png"/>
          <p:cNvSpPr>
            <a:spLocks noChangeAspect="1" noChangeArrowheads="1"/>
          </p:cNvSpPr>
          <p:nvPr/>
        </p:nvSpPr>
        <p:spPr bwMode="auto">
          <a:xfrm>
            <a:off x="47625" y="7548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7" name="AutoShape 6" descr="http://cdn.guru99.com/images/TestPlanAssertion.png"/>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569" y="2838672"/>
            <a:ext cx="3303197" cy="1386163"/>
          </a:xfrm>
          <a:prstGeom prst="rect">
            <a:avLst/>
          </a:prstGeom>
        </p:spPr>
      </p:pic>
    </p:spTree>
    <p:extLst>
      <p:ext uri="{BB962C8B-B14F-4D97-AF65-F5344CB8AC3E}">
        <p14:creationId xmlns:p14="http://schemas.microsoft.com/office/powerpoint/2010/main" val="31279945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How to use Assertions in </a:t>
            </a:r>
            <a:r>
              <a:rPr lang="en-IN" b="1" dirty="0" err="1"/>
              <a:t>JMeter</a:t>
            </a:r>
            <a:br>
              <a:rPr lang="en-IN" b="1" dirty="0"/>
            </a:br>
            <a:endParaRPr lang="en-IN" dirty="0"/>
          </a:p>
        </p:txBody>
      </p:sp>
      <p:sp>
        <p:nvSpPr>
          <p:cNvPr id="4" name="Rectangle 3"/>
          <p:cNvSpPr/>
          <p:nvPr/>
        </p:nvSpPr>
        <p:spPr>
          <a:xfrm>
            <a:off x="638033" y="1609651"/>
            <a:ext cx="4572000" cy="715581"/>
          </a:xfrm>
          <a:prstGeom prst="rect">
            <a:avLst/>
          </a:prstGeom>
        </p:spPr>
        <p:txBody>
          <a:bodyPr>
            <a:spAutoFit/>
          </a:bodyPr>
          <a:lstStyle/>
          <a:p>
            <a:r>
              <a:rPr lang="en-IN" sz="1350" b="1" dirty="0"/>
              <a:t>Duration Assertion</a:t>
            </a:r>
          </a:p>
          <a:p>
            <a:br>
              <a:rPr lang="en-IN" sz="1350" dirty="0"/>
            </a:br>
            <a:endParaRPr lang="en-IN" sz="1350" dirty="0"/>
          </a:p>
        </p:txBody>
      </p:sp>
      <p:sp>
        <p:nvSpPr>
          <p:cNvPr id="5" name="AutoShape 2" descr="http://cdn.guru99.com/images/TestPlanAssertion.png"/>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6" name="AutoShape 4" descr="http://cdn.guru99.com/images/TestPlanAssertion.png"/>
          <p:cNvSpPr>
            <a:spLocks noChangeAspect="1" noChangeArrowheads="1"/>
          </p:cNvSpPr>
          <p:nvPr/>
        </p:nvSpPr>
        <p:spPr bwMode="auto">
          <a:xfrm>
            <a:off x="47625" y="7548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7" name="AutoShape 6" descr="http://cdn.guru99.com/images/TestPlanAssertion.png"/>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3" name="AutoShape 2" descr="http://cdn.guru99.com/images/HTTPRequestAssertion.png"/>
          <p:cNvSpPr>
            <a:spLocks noChangeAspect="1" noChangeArrowheads="1"/>
          </p:cNvSpPr>
          <p:nvPr/>
        </p:nvSpPr>
        <p:spPr bwMode="auto">
          <a:xfrm>
            <a:off x="161925" y="8691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177" y="2838671"/>
            <a:ext cx="3951080" cy="1612146"/>
          </a:xfrm>
          <a:prstGeom prst="rect">
            <a:avLst/>
          </a:prstGeom>
        </p:spPr>
      </p:pic>
    </p:spTree>
    <p:extLst>
      <p:ext uri="{BB962C8B-B14F-4D97-AF65-F5344CB8AC3E}">
        <p14:creationId xmlns:p14="http://schemas.microsoft.com/office/powerpoint/2010/main" val="1885013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4520B-C21D-6987-895C-8FFB91BBBBFF}"/>
              </a:ext>
            </a:extLst>
          </p:cNvPr>
          <p:cNvSpPr>
            <a:spLocks noGrp="1"/>
          </p:cNvSpPr>
          <p:nvPr>
            <p:ph sz="quarter" idx="12"/>
          </p:nvPr>
        </p:nvSpPr>
        <p:spPr>
          <a:xfrm>
            <a:off x="457201" y="1381125"/>
            <a:ext cx="8228012" cy="5196957"/>
          </a:xfrm>
        </p:spPr>
        <p:txBody>
          <a:bodyPr>
            <a:normAutofit fontScale="92500" lnSpcReduction="10000"/>
          </a:bodyPr>
          <a:lstStyle/>
          <a:p>
            <a:r>
              <a:rPr lang="en-US" dirty="0"/>
              <a:t>Scalability measures how well the system can expand its capacity when additional resources are added.</a:t>
            </a:r>
          </a:p>
          <a:p>
            <a:r>
              <a:rPr lang="en-US" dirty="0"/>
              <a:t>Ideally the system capacity will increase linearly as additional resources are added. </a:t>
            </a:r>
          </a:p>
          <a:p>
            <a:r>
              <a:rPr lang="en-US" dirty="0"/>
              <a:t>However, this is rarely achieved in practice. It’s a good measure to know the resources that would be needed so that the system can handle the projected future load.</a:t>
            </a:r>
          </a:p>
          <a:p>
            <a:r>
              <a:rPr lang="en-US" dirty="0"/>
              <a:t>Vertical scalability is achieved by upgrading the hardware. For example, by adding more memory, disk, a better CPU, or additional CPUs.</a:t>
            </a:r>
          </a:p>
          <a:p>
            <a:r>
              <a:rPr lang="en-US" dirty="0"/>
              <a:t>Horizontal scalability is achieved by adding servers to the cluster. For example, by adding more web servers and application servers to a </a:t>
            </a:r>
            <a:r>
              <a:rPr lang="en-US" dirty="0" err="1"/>
              <a:t>webfarm</a:t>
            </a:r>
            <a:r>
              <a:rPr lang="en-US" dirty="0"/>
              <a:t>/cluster.</a:t>
            </a:r>
          </a:p>
        </p:txBody>
      </p:sp>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p:txBody>
          <a:bodyPr/>
          <a:lstStyle/>
          <a:p>
            <a:r>
              <a:rPr lang="en-IN" dirty="0"/>
              <a:t>Scalability</a:t>
            </a:r>
          </a:p>
        </p:txBody>
      </p:sp>
    </p:spTree>
    <p:extLst>
      <p:ext uri="{BB962C8B-B14F-4D97-AF65-F5344CB8AC3E}">
        <p14:creationId xmlns:p14="http://schemas.microsoft.com/office/powerpoint/2010/main" val="39970504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351862-2AC7-0F0F-74A2-20703E783E5E}"/>
              </a:ext>
            </a:extLst>
          </p:cNvPr>
          <p:cNvSpPr>
            <a:spLocks noGrp="1"/>
          </p:cNvSpPr>
          <p:nvPr>
            <p:ph sz="quarter" idx="12"/>
          </p:nvPr>
        </p:nvSpPr>
        <p:spPr/>
        <p:txBody>
          <a:bodyPr>
            <a:normAutofit fontScale="92500" lnSpcReduction="10000"/>
          </a:bodyPr>
          <a:lstStyle/>
          <a:p>
            <a:r>
              <a:rPr lang="en-US" dirty="0"/>
              <a:t>The Size Assertion tests that each server response contains the expected number of byte in it. </a:t>
            </a:r>
          </a:p>
          <a:p>
            <a:endParaRPr lang="en-US" dirty="0"/>
          </a:p>
          <a:p>
            <a:r>
              <a:rPr lang="en-US" dirty="0"/>
              <a:t>You can specify that the size be equal to, greater than, less than, or not equal to a given number of bytes.</a:t>
            </a:r>
          </a:p>
          <a:p>
            <a:endParaRPr lang="en-US" dirty="0"/>
          </a:p>
          <a:p>
            <a:r>
              <a:rPr lang="en-US" dirty="0"/>
              <a:t>JMeter sends a user request to www.google.com and gets response packet with size less than expected byte 5000 bytes </a:t>
            </a:r>
            <a:r>
              <a:rPr lang="en-US" dirty="0" err="1"/>
              <a:t>àtest</a:t>
            </a:r>
            <a:r>
              <a:rPr lang="en-US" dirty="0"/>
              <a:t> case pass. </a:t>
            </a:r>
          </a:p>
          <a:p>
            <a:endParaRPr lang="en-US" dirty="0"/>
          </a:p>
          <a:p>
            <a:r>
              <a:rPr lang="en-US" dirty="0"/>
              <a:t>If else, test case failed.</a:t>
            </a:r>
          </a:p>
          <a:p>
            <a:endParaRPr lang="en-IN" dirty="0"/>
          </a:p>
        </p:txBody>
      </p:sp>
      <p:sp>
        <p:nvSpPr>
          <p:cNvPr id="2" name="Title 1"/>
          <p:cNvSpPr>
            <a:spLocks noGrp="1"/>
          </p:cNvSpPr>
          <p:nvPr>
            <p:ph type="title"/>
          </p:nvPr>
        </p:nvSpPr>
        <p:spPr/>
        <p:txBody>
          <a:bodyPr>
            <a:normAutofit/>
          </a:bodyPr>
          <a:lstStyle/>
          <a:p>
            <a:r>
              <a:rPr lang="en-IN" b="1" dirty="0"/>
              <a:t>How to use Assertions in </a:t>
            </a:r>
            <a:r>
              <a:rPr lang="en-IN" b="1" dirty="0" err="1"/>
              <a:t>JMeter</a:t>
            </a:r>
            <a:br>
              <a:rPr lang="en-IN" b="1" dirty="0"/>
            </a:br>
            <a:endParaRPr lang="en-IN" dirty="0"/>
          </a:p>
        </p:txBody>
      </p:sp>
      <p:sp>
        <p:nvSpPr>
          <p:cNvPr id="5" name="AutoShape 2" descr="http://cdn.guru99.com/images/TestPlanAssertion.png"/>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6" name="AutoShape 4" descr="http://cdn.guru99.com/images/TestPlanAssertion.png"/>
          <p:cNvSpPr>
            <a:spLocks noChangeAspect="1" noChangeArrowheads="1"/>
          </p:cNvSpPr>
          <p:nvPr/>
        </p:nvSpPr>
        <p:spPr bwMode="auto">
          <a:xfrm>
            <a:off x="47625" y="7548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7" name="AutoShape 6" descr="http://cdn.guru99.com/images/TestPlanAssertion.png"/>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3" name="AutoShape 2" descr="http://cdn.guru99.com/images/HTTPRequestAssertion.png"/>
          <p:cNvSpPr>
            <a:spLocks noChangeAspect="1" noChangeArrowheads="1"/>
          </p:cNvSpPr>
          <p:nvPr/>
        </p:nvSpPr>
        <p:spPr bwMode="auto">
          <a:xfrm>
            <a:off x="161925" y="8691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Tree>
    <p:extLst>
      <p:ext uri="{BB962C8B-B14F-4D97-AF65-F5344CB8AC3E}">
        <p14:creationId xmlns:p14="http://schemas.microsoft.com/office/powerpoint/2010/main" val="11784317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How to use Assertions in </a:t>
            </a:r>
            <a:r>
              <a:rPr lang="en-IN" b="1" dirty="0" err="1"/>
              <a:t>JMeter</a:t>
            </a:r>
            <a:br>
              <a:rPr lang="en-IN" b="1" dirty="0"/>
            </a:br>
            <a:endParaRPr lang="en-IN" dirty="0"/>
          </a:p>
        </p:txBody>
      </p:sp>
      <p:sp>
        <p:nvSpPr>
          <p:cNvPr id="4" name="Rectangle 3"/>
          <p:cNvSpPr/>
          <p:nvPr/>
        </p:nvSpPr>
        <p:spPr>
          <a:xfrm>
            <a:off x="638034" y="1967442"/>
            <a:ext cx="1757149" cy="715581"/>
          </a:xfrm>
          <a:prstGeom prst="rect">
            <a:avLst/>
          </a:prstGeom>
        </p:spPr>
        <p:txBody>
          <a:bodyPr wrap="square">
            <a:spAutoFit/>
          </a:bodyPr>
          <a:lstStyle/>
          <a:p>
            <a:r>
              <a:rPr lang="en-IN" sz="1350" b="1" dirty="0"/>
              <a:t>XML Assertion</a:t>
            </a:r>
          </a:p>
          <a:p>
            <a:br>
              <a:rPr lang="en-IN" sz="1350" dirty="0"/>
            </a:br>
            <a:endParaRPr lang="en-IN" sz="1350" dirty="0"/>
          </a:p>
        </p:txBody>
      </p:sp>
      <p:sp>
        <p:nvSpPr>
          <p:cNvPr id="5" name="AutoShape 2" descr="http://cdn.guru99.com/images/TestPlanAssertion.png"/>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6" name="AutoShape 4" descr="http://cdn.guru99.com/images/TestPlanAssertion.png"/>
          <p:cNvSpPr>
            <a:spLocks noChangeAspect="1" noChangeArrowheads="1"/>
          </p:cNvSpPr>
          <p:nvPr/>
        </p:nvSpPr>
        <p:spPr bwMode="auto">
          <a:xfrm>
            <a:off x="47625" y="7548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7" name="AutoShape 6" descr="http://cdn.guru99.com/images/TestPlanAssertion.png"/>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3" name="AutoShape 2" descr="http://cdn.guru99.com/images/HTTPRequestAssertion.png"/>
          <p:cNvSpPr>
            <a:spLocks noChangeAspect="1" noChangeArrowheads="1"/>
          </p:cNvSpPr>
          <p:nvPr/>
        </p:nvSpPr>
        <p:spPr bwMode="auto">
          <a:xfrm>
            <a:off x="161925" y="8691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9" name="AutoShape 2" descr="http://cdn.guru99.com/images/XMLAssertion.png"/>
          <p:cNvSpPr>
            <a:spLocks noChangeAspect="1" noChangeArrowheads="1"/>
          </p:cNvSpPr>
          <p:nvPr/>
        </p:nvSpPr>
        <p:spPr bwMode="auto">
          <a:xfrm>
            <a:off x="345281" y="9775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111" y="2734029"/>
            <a:ext cx="2365571" cy="1142788"/>
          </a:xfrm>
          <a:prstGeom prst="rect">
            <a:avLst/>
          </a:prstGeom>
        </p:spPr>
      </p:pic>
      <p:sp>
        <p:nvSpPr>
          <p:cNvPr id="11" name="Rectangle 10"/>
          <p:cNvSpPr/>
          <p:nvPr/>
        </p:nvSpPr>
        <p:spPr>
          <a:xfrm>
            <a:off x="4003113" y="1950813"/>
            <a:ext cx="1489703" cy="300082"/>
          </a:xfrm>
          <a:prstGeom prst="rect">
            <a:avLst/>
          </a:prstGeom>
        </p:spPr>
        <p:txBody>
          <a:bodyPr wrap="none">
            <a:spAutoFit/>
          </a:bodyPr>
          <a:lstStyle/>
          <a:p>
            <a:r>
              <a:rPr lang="en-IN" sz="1350" b="1" dirty="0">
                <a:solidFill>
                  <a:srgbClr val="343434"/>
                </a:solidFill>
                <a:latin typeface="Droid Sans"/>
              </a:rPr>
              <a:t>HTML Assertion</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113" y="2659939"/>
            <a:ext cx="3128398" cy="2199518"/>
          </a:xfrm>
          <a:prstGeom prst="rect">
            <a:avLst/>
          </a:prstGeom>
        </p:spPr>
      </p:pic>
    </p:spTree>
    <p:extLst>
      <p:ext uri="{BB962C8B-B14F-4D97-AF65-F5344CB8AC3E}">
        <p14:creationId xmlns:p14="http://schemas.microsoft.com/office/powerpoint/2010/main" val="42518522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Handson</a:t>
            </a:r>
            <a:r>
              <a:rPr lang="en-IN" b="1" dirty="0"/>
              <a:t> - Assertion</a:t>
            </a:r>
            <a:br>
              <a:rPr lang="en-IN" b="1"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325" y="1801631"/>
            <a:ext cx="6250852" cy="1860235"/>
          </a:xfrm>
          <a:prstGeom prst="rect">
            <a:avLst/>
          </a:prstGeom>
        </p:spPr>
      </p:pic>
    </p:spTree>
    <p:extLst>
      <p:ext uri="{BB962C8B-B14F-4D97-AF65-F5344CB8AC3E}">
        <p14:creationId xmlns:p14="http://schemas.microsoft.com/office/powerpoint/2010/main" val="42551056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Handson</a:t>
            </a:r>
            <a:r>
              <a:rPr lang="en-IN" b="1" dirty="0"/>
              <a:t> - Assertion</a:t>
            </a:r>
            <a:br>
              <a:rPr lang="en-IN" b="1" dirty="0"/>
            </a:br>
            <a:endParaRPr lang="en-IN" dirty="0"/>
          </a:p>
        </p:txBody>
      </p:sp>
      <p:sp>
        <p:nvSpPr>
          <p:cNvPr id="3" name="Rectangle 2"/>
          <p:cNvSpPr/>
          <p:nvPr/>
        </p:nvSpPr>
        <p:spPr>
          <a:xfrm>
            <a:off x="508000" y="1898428"/>
            <a:ext cx="4671325" cy="300082"/>
          </a:xfrm>
          <a:prstGeom prst="rect">
            <a:avLst/>
          </a:prstGeom>
        </p:spPr>
        <p:txBody>
          <a:bodyPr wrap="square">
            <a:spAutoFit/>
          </a:bodyPr>
          <a:lstStyle/>
          <a:p>
            <a:r>
              <a:rPr lang="en-IN" sz="1350" b="1" dirty="0">
                <a:solidFill>
                  <a:srgbClr val="343434"/>
                </a:solidFill>
                <a:latin typeface="Droid Sans"/>
              </a:rPr>
              <a:t>Step 1) Add Response Assertion</a:t>
            </a:r>
          </a:p>
        </p:txBody>
      </p:sp>
      <p:pic>
        <p:nvPicPr>
          <p:cNvPr id="72706" name="Picture 2" descr="http://cdn.guru99.com/images/AddResponseAsser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823" y="2428446"/>
            <a:ext cx="5388604" cy="338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8978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Handson</a:t>
            </a:r>
            <a:r>
              <a:rPr lang="en-IN" b="1" dirty="0"/>
              <a:t> - Assertion</a:t>
            </a:r>
            <a:br>
              <a:rPr lang="en-IN" b="1" dirty="0"/>
            </a:br>
            <a:endParaRPr lang="en-IN" dirty="0"/>
          </a:p>
        </p:txBody>
      </p:sp>
      <p:sp>
        <p:nvSpPr>
          <p:cNvPr id="3" name="Rectangle 2"/>
          <p:cNvSpPr/>
          <p:nvPr/>
        </p:nvSpPr>
        <p:spPr>
          <a:xfrm>
            <a:off x="508000" y="1898428"/>
            <a:ext cx="4671325" cy="300082"/>
          </a:xfrm>
          <a:prstGeom prst="rect">
            <a:avLst/>
          </a:prstGeom>
        </p:spPr>
        <p:txBody>
          <a:bodyPr wrap="square">
            <a:spAutoFit/>
          </a:bodyPr>
          <a:lstStyle/>
          <a:p>
            <a:r>
              <a:rPr lang="en-IN" sz="1350" b="1" dirty="0">
                <a:solidFill>
                  <a:srgbClr val="343434"/>
                </a:solidFill>
                <a:latin typeface="Droid Sans"/>
              </a:rPr>
              <a:t>Step 1) Add Response Assertion</a:t>
            </a:r>
          </a:p>
        </p:txBody>
      </p:sp>
      <p:pic>
        <p:nvPicPr>
          <p:cNvPr id="73730" name="Picture 2" descr="http://cdn.guru99.com/images/ResponseAssertionPa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12" y="2516306"/>
            <a:ext cx="6038472" cy="2748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7348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Handson</a:t>
            </a:r>
            <a:r>
              <a:rPr lang="en-IN" b="1" dirty="0"/>
              <a:t> - Assertion</a:t>
            </a:r>
            <a:br>
              <a:rPr lang="en-IN" b="1" dirty="0"/>
            </a:br>
            <a:endParaRPr lang="en-IN" dirty="0"/>
          </a:p>
        </p:txBody>
      </p:sp>
      <p:sp>
        <p:nvSpPr>
          <p:cNvPr id="3" name="Rectangle 2"/>
          <p:cNvSpPr/>
          <p:nvPr/>
        </p:nvSpPr>
        <p:spPr>
          <a:xfrm>
            <a:off x="508000" y="1898428"/>
            <a:ext cx="4671325" cy="300082"/>
          </a:xfrm>
          <a:prstGeom prst="rect">
            <a:avLst/>
          </a:prstGeom>
        </p:spPr>
        <p:txBody>
          <a:bodyPr wrap="square">
            <a:spAutoFit/>
          </a:bodyPr>
          <a:lstStyle/>
          <a:p>
            <a:r>
              <a:rPr lang="en-IN" sz="1350" b="1" dirty="0"/>
              <a:t>Step 2) Add Pattern to test</a:t>
            </a:r>
          </a:p>
        </p:txBody>
      </p:sp>
      <p:pic>
        <p:nvPicPr>
          <p:cNvPr id="74756" name="Picture 4" descr="http://cdn.guru99.com/images/GoogleRedirect.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8373" y="2428447"/>
            <a:ext cx="6126757" cy="271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8540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Handson</a:t>
            </a:r>
            <a:r>
              <a:rPr lang="en-IN" b="1" dirty="0"/>
              <a:t> - Assertion</a:t>
            </a:r>
            <a:br>
              <a:rPr lang="en-IN" b="1" dirty="0"/>
            </a:br>
            <a:endParaRPr lang="en-IN" dirty="0"/>
          </a:p>
        </p:txBody>
      </p:sp>
      <p:sp>
        <p:nvSpPr>
          <p:cNvPr id="3" name="Rectangle 2"/>
          <p:cNvSpPr/>
          <p:nvPr/>
        </p:nvSpPr>
        <p:spPr>
          <a:xfrm>
            <a:off x="508000" y="1898428"/>
            <a:ext cx="4671325" cy="300082"/>
          </a:xfrm>
          <a:prstGeom prst="rect">
            <a:avLst/>
          </a:prstGeom>
        </p:spPr>
        <p:txBody>
          <a:bodyPr wrap="square">
            <a:spAutoFit/>
          </a:bodyPr>
          <a:lstStyle/>
          <a:p>
            <a:r>
              <a:rPr lang="en-IN" sz="1350" b="1" dirty="0"/>
              <a:t>Step 2) Add Pattern to test</a:t>
            </a:r>
          </a:p>
        </p:txBody>
      </p:sp>
      <p:pic>
        <p:nvPicPr>
          <p:cNvPr id="75778" name="Picture 2" descr="http://cdn.guru99.com/images/AssertionPatter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317668"/>
            <a:ext cx="6165755" cy="3524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8190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Handson</a:t>
            </a:r>
            <a:r>
              <a:rPr lang="en-IN" b="1" dirty="0"/>
              <a:t> - Assertion</a:t>
            </a:r>
            <a:br>
              <a:rPr lang="en-IN" b="1" dirty="0"/>
            </a:br>
            <a:endParaRPr lang="en-IN" dirty="0"/>
          </a:p>
        </p:txBody>
      </p:sp>
      <p:sp>
        <p:nvSpPr>
          <p:cNvPr id="3" name="Rectangle 2"/>
          <p:cNvSpPr/>
          <p:nvPr/>
        </p:nvSpPr>
        <p:spPr>
          <a:xfrm>
            <a:off x="508000" y="1898428"/>
            <a:ext cx="4671325" cy="300082"/>
          </a:xfrm>
          <a:prstGeom prst="rect">
            <a:avLst/>
          </a:prstGeom>
        </p:spPr>
        <p:txBody>
          <a:bodyPr wrap="square">
            <a:spAutoFit/>
          </a:bodyPr>
          <a:lstStyle/>
          <a:p>
            <a:r>
              <a:rPr lang="en-IN" sz="1350" b="1" dirty="0"/>
              <a:t>Step 3) Add Assertion Results</a:t>
            </a:r>
          </a:p>
        </p:txBody>
      </p:sp>
      <p:pic>
        <p:nvPicPr>
          <p:cNvPr id="76802" name="Picture 2" descr="http://cdn.guru99.com/images/AddAssertionResul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428447"/>
            <a:ext cx="6032627" cy="328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8724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Handson</a:t>
            </a:r>
            <a:r>
              <a:rPr lang="en-IN" b="1" dirty="0"/>
              <a:t> - Assertion</a:t>
            </a:r>
            <a:br>
              <a:rPr lang="en-IN" b="1" dirty="0"/>
            </a:br>
            <a:endParaRPr lang="en-IN" dirty="0"/>
          </a:p>
        </p:txBody>
      </p:sp>
      <p:sp>
        <p:nvSpPr>
          <p:cNvPr id="3" name="Rectangle 2"/>
          <p:cNvSpPr/>
          <p:nvPr/>
        </p:nvSpPr>
        <p:spPr>
          <a:xfrm>
            <a:off x="508000" y="1898428"/>
            <a:ext cx="4671325" cy="300082"/>
          </a:xfrm>
          <a:prstGeom prst="rect">
            <a:avLst/>
          </a:prstGeom>
        </p:spPr>
        <p:txBody>
          <a:bodyPr wrap="square">
            <a:spAutoFit/>
          </a:bodyPr>
          <a:lstStyle/>
          <a:p>
            <a:r>
              <a:rPr lang="en-IN" sz="1350" b="1" dirty="0"/>
              <a:t>Step 3) Add Assertion Results</a:t>
            </a:r>
          </a:p>
        </p:txBody>
      </p:sp>
      <p:sp>
        <p:nvSpPr>
          <p:cNvPr id="4" name="AutoShape 2" descr="http://cdn.guru99.com/images/AssertionResults.png"/>
          <p:cNvSpPr>
            <a:spLocks noChangeAspect="1" noChangeArrowheads="1"/>
          </p:cNvSpPr>
          <p:nvPr/>
        </p:nvSpPr>
        <p:spPr bwMode="auto">
          <a:xfrm>
            <a:off x="47625" y="7548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5" name="AutoShape 4" descr="http://cdn.guru99.com/images/AssertionResults.png"/>
          <p:cNvSpPr>
            <a:spLocks noChangeAspect="1" noChangeArrowheads="1"/>
          </p:cNvSpPr>
          <p:nvPr/>
        </p:nvSpPr>
        <p:spPr bwMode="auto">
          <a:xfrm>
            <a:off x="161925" y="8691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2591155"/>
            <a:ext cx="6319293" cy="3140726"/>
          </a:xfrm>
          <a:prstGeom prst="rect">
            <a:avLst/>
          </a:prstGeom>
        </p:spPr>
      </p:pic>
    </p:spTree>
    <p:extLst>
      <p:ext uri="{BB962C8B-B14F-4D97-AF65-F5344CB8AC3E}">
        <p14:creationId xmlns:p14="http://schemas.microsoft.com/office/powerpoint/2010/main" val="32281983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1079027"/>
            <a:ext cx="6447501" cy="566382"/>
          </a:xfrm>
        </p:spPr>
        <p:txBody>
          <a:bodyPr>
            <a:normAutofit fontScale="90000"/>
          </a:bodyPr>
          <a:lstStyle/>
          <a:p>
            <a:r>
              <a:rPr lang="en-IN" b="1" dirty="0" err="1"/>
              <a:t>Handson</a:t>
            </a:r>
            <a:r>
              <a:rPr lang="en-IN" b="1" dirty="0"/>
              <a:t> - Assertion</a:t>
            </a:r>
            <a:br>
              <a:rPr lang="en-IN" b="1" dirty="0"/>
            </a:br>
            <a:endParaRPr lang="en-IN" dirty="0"/>
          </a:p>
        </p:txBody>
      </p:sp>
      <p:sp>
        <p:nvSpPr>
          <p:cNvPr id="3" name="Rectangle 2"/>
          <p:cNvSpPr/>
          <p:nvPr/>
        </p:nvSpPr>
        <p:spPr>
          <a:xfrm>
            <a:off x="508001" y="1697975"/>
            <a:ext cx="4671325" cy="300082"/>
          </a:xfrm>
          <a:prstGeom prst="rect">
            <a:avLst/>
          </a:prstGeom>
        </p:spPr>
        <p:txBody>
          <a:bodyPr wrap="square">
            <a:spAutoFit/>
          </a:bodyPr>
          <a:lstStyle/>
          <a:p>
            <a:r>
              <a:rPr lang="en-IN" sz="1350" b="1" dirty="0"/>
              <a:t>Step 4) Run your test</a:t>
            </a:r>
          </a:p>
        </p:txBody>
      </p:sp>
      <p:sp>
        <p:nvSpPr>
          <p:cNvPr id="4" name="AutoShape 2" descr="http://cdn.guru99.com/images/AssertionResults.png"/>
          <p:cNvSpPr>
            <a:spLocks noChangeAspect="1" noChangeArrowheads="1"/>
          </p:cNvSpPr>
          <p:nvPr/>
        </p:nvSpPr>
        <p:spPr bwMode="auto">
          <a:xfrm>
            <a:off x="47625" y="7548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5" name="AutoShape 4" descr="http://cdn.guru99.com/images/AssertionResults.png"/>
          <p:cNvSpPr>
            <a:spLocks noChangeAspect="1" noChangeArrowheads="1"/>
          </p:cNvSpPr>
          <p:nvPr/>
        </p:nvSpPr>
        <p:spPr bwMode="auto">
          <a:xfrm>
            <a:off x="161925" y="8691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35" y="2181710"/>
            <a:ext cx="5241647" cy="3281660"/>
          </a:xfrm>
          <a:prstGeom prst="rect">
            <a:avLst/>
          </a:prstGeom>
        </p:spPr>
      </p:pic>
    </p:spTree>
    <p:extLst>
      <p:ext uri="{BB962C8B-B14F-4D97-AF65-F5344CB8AC3E}">
        <p14:creationId xmlns:p14="http://schemas.microsoft.com/office/powerpoint/2010/main" val="83212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A2E794-3D41-3467-6D20-1AA5A758B264}"/>
              </a:ext>
            </a:extLst>
          </p:cNvPr>
          <p:cNvSpPr>
            <a:spLocks noGrp="1"/>
          </p:cNvSpPr>
          <p:nvPr>
            <p:ph sz="quarter" idx="12"/>
          </p:nvPr>
        </p:nvSpPr>
        <p:spPr/>
        <p:txBody>
          <a:bodyPr/>
          <a:lstStyle/>
          <a:p>
            <a:r>
              <a:rPr lang="en-US" dirty="0"/>
              <a:t>Stress Tests</a:t>
            </a:r>
          </a:p>
          <a:p>
            <a:r>
              <a:rPr lang="en-US" dirty="0"/>
              <a:t>A stress test is a kind of performance test that tests the application beyond the normal limits. </a:t>
            </a:r>
          </a:p>
          <a:p>
            <a:r>
              <a:rPr lang="en-US" dirty="0"/>
              <a:t>The application is subjected to excess load and after that its stability and performance are noted. </a:t>
            </a:r>
          </a:p>
          <a:p>
            <a:r>
              <a:rPr lang="en-US" dirty="0"/>
              <a:t>This type of test is used to determine how the application responds to load spikes.</a:t>
            </a:r>
            <a:endParaRPr lang="en-IN" dirty="0"/>
          </a:p>
        </p:txBody>
      </p:sp>
      <p:sp>
        <p:nvSpPr>
          <p:cNvPr id="3" name="Title 2">
            <a:extLst>
              <a:ext uri="{FF2B5EF4-FFF2-40B4-BE49-F238E27FC236}">
                <a16:creationId xmlns:a16="http://schemas.microsoft.com/office/drawing/2014/main" id="{070841D1-AB6F-C651-AE71-11F3AF587A2C}"/>
              </a:ext>
            </a:extLst>
          </p:cNvPr>
          <p:cNvSpPr>
            <a:spLocks noGrp="1"/>
          </p:cNvSpPr>
          <p:nvPr>
            <p:ph type="title"/>
          </p:nvPr>
        </p:nvSpPr>
        <p:spPr/>
        <p:txBody>
          <a:bodyPr/>
          <a:lstStyle/>
          <a:p>
            <a:r>
              <a:rPr lang="en-IN" dirty="0"/>
              <a:t>Performance Test Types</a:t>
            </a:r>
          </a:p>
        </p:txBody>
      </p:sp>
    </p:spTree>
    <p:extLst>
      <p:ext uri="{BB962C8B-B14F-4D97-AF65-F5344CB8AC3E}">
        <p14:creationId xmlns:p14="http://schemas.microsoft.com/office/powerpoint/2010/main" val="19719995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Handson</a:t>
            </a:r>
            <a:r>
              <a:rPr lang="en-IN" b="1" dirty="0"/>
              <a:t> - Assertion</a:t>
            </a:r>
            <a:br>
              <a:rPr lang="en-IN" b="1" dirty="0"/>
            </a:br>
            <a:endParaRPr lang="en-IN" dirty="0"/>
          </a:p>
        </p:txBody>
      </p:sp>
      <p:sp>
        <p:nvSpPr>
          <p:cNvPr id="3" name="Rectangle 2"/>
          <p:cNvSpPr/>
          <p:nvPr/>
        </p:nvSpPr>
        <p:spPr>
          <a:xfrm>
            <a:off x="508001" y="1697975"/>
            <a:ext cx="4671325" cy="300082"/>
          </a:xfrm>
          <a:prstGeom prst="rect">
            <a:avLst/>
          </a:prstGeom>
        </p:spPr>
        <p:txBody>
          <a:bodyPr wrap="square">
            <a:spAutoFit/>
          </a:bodyPr>
          <a:lstStyle/>
          <a:p>
            <a:r>
              <a:rPr lang="en-IN" sz="1350" b="1" dirty="0"/>
              <a:t>Step 4) Run your test</a:t>
            </a:r>
          </a:p>
        </p:txBody>
      </p:sp>
      <p:sp>
        <p:nvSpPr>
          <p:cNvPr id="4" name="AutoShape 2" descr="http://cdn.guru99.com/images/AssertionResults.png"/>
          <p:cNvSpPr>
            <a:spLocks noChangeAspect="1" noChangeArrowheads="1"/>
          </p:cNvSpPr>
          <p:nvPr/>
        </p:nvSpPr>
        <p:spPr bwMode="auto">
          <a:xfrm>
            <a:off x="47625" y="7548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5" name="AutoShape 4" descr="http://cdn.guru99.com/images/AssertionResults.png"/>
          <p:cNvSpPr>
            <a:spLocks noChangeAspect="1" noChangeArrowheads="1"/>
          </p:cNvSpPr>
          <p:nvPr/>
        </p:nvSpPr>
        <p:spPr bwMode="auto">
          <a:xfrm>
            <a:off x="161925" y="8691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240" y="2238178"/>
            <a:ext cx="6195581" cy="2963966"/>
          </a:xfrm>
          <a:prstGeom prst="rect">
            <a:avLst/>
          </a:prstGeom>
        </p:spPr>
      </p:pic>
    </p:spTree>
    <p:extLst>
      <p:ext uri="{BB962C8B-B14F-4D97-AF65-F5344CB8AC3E}">
        <p14:creationId xmlns:p14="http://schemas.microsoft.com/office/powerpoint/2010/main" val="23014109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Handson</a:t>
            </a:r>
            <a:r>
              <a:rPr lang="en-IN" b="1" dirty="0"/>
              <a:t> - Assertion</a:t>
            </a:r>
            <a:br>
              <a:rPr lang="en-IN" b="1" dirty="0"/>
            </a:br>
            <a:endParaRPr lang="en-IN" dirty="0"/>
          </a:p>
        </p:txBody>
      </p:sp>
      <p:sp>
        <p:nvSpPr>
          <p:cNvPr id="3" name="Rectangle 2"/>
          <p:cNvSpPr/>
          <p:nvPr/>
        </p:nvSpPr>
        <p:spPr>
          <a:xfrm>
            <a:off x="508001" y="1697975"/>
            <a:ext cx="4671325" cy="300082"/>
          </a:xfrm>
          <a:prstGeom prst="rect">
            <a:avLst/>
          </a:prstGeom>
        </p:spPr>
        <p:txBody>
          <a:bodyPr wrap="square">
            <a:spAutoFit/>
          </a:bodyPr>
          <a:lstStyle/>
          <a:p>
            <a:r>
              <a:rPr lang="en-IN" sz="1350" b="1" dirty="0"/>
              <a:t>Step 4) Run your test</a:t>
            </a:r>
          </a:p>
        </p:txBody>
      </p:sp>
      <p:sp>
        <p:nvSpPr>
          <p:cNvPr id="4" name="AutoShape 2" descr="http://cdn.guru99.com/images/AssertionResults.png"/>
          <p:cNvSpPr>
            <a:spLocks noChangeAspect="1" noChangeArrowheads="1"/>
          </p:cNvSpPr>
          <p:nvPr/>
        </p:nvSpPr>
        <p:spPr bwMode="auto">
          <a:xfrm>
            <a:off x="47625" y="7548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5" name="AutoShape 4" descr="http://cdn.guru99.com/images/AssertionResults.png"/>
          <p:cNvSpPr>
            <a:spLocks noChangeAspect="1" noChangeArrowheads="1"/>
          </p:cNvSpPr>
          <p:nvPr/>
        </p:nvSpPr>
        <p:spPr bwMode="auto">
          <a:xfrm>
            <a:off x="161925" y="8691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6" name="AutoShape 2" descr="http://cdn.guru99.com/images/HTTPResponseAssertionResult.png"/>
          <p:cNvSpPr>
            <a:spLocks noChangeAspect="1" noChangeArrowheads="1"/>
          </p:cNvSpPr>
          <p:nvPr/>
        </p:nvSpPr>
        <p:spPr bwMode="auto">
          <a:xfrm>
            <a:off x="276225" y="983456"/>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2266807"/>
            <a:ext cx="5780447" cy="2674535"/>
          </a:xfrm>
          <a:prstGeom prst="rect">
            <a:avLst/>
          </a:prstGeom>
        </p:spPr>
      </p:pic>
    </p:spTree>
    <p:extLst>
      <p:ext uri="{BB962C8B-B14F-4D97-AF65-F5344CB8AC3E}">
        <p14:creationId xmlns:p14="http://schemas.microsoft.com/office/powerpoint/2010/main" val="11638234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sz="2800" dirty="0"/>
              <a:t>Processor is used to modify the Samplers in their scope.</a:t>
            </a:r>
          </a:p>
          <a:p>
            <a:pPr lvl="1"/>
            <a:r>
              <a:rPr lang="en-IN" dirty="0"/>
              <a:t>There are 2 Types of processors:</a:t>
            </a:r>
          </a:p>
          <a:p>
            <a:pPr lvl="1"/>
            <a:r>
              <a:rPr lang="en-IN" dirty="0"/>
              <a:t>Pre-processor</a:t>
            </a:r>
          </a:p>
          <a:p>
            <a:pPr lvl="1"/>
            <a:r>
              <a:rPr lang="en-IN" dirty="0"/>
              <a:t>Post-processor</a:t>
            </a:r>
          </a:p>
          <a:p>
            <a:endParaRPr lang="en-IN" dirty="0"/>
          </a:p>
        </p:txBody>
      </p:sp>
      <p:sp>
        <p:nvSpPr>
          <p:cNvPr id="2" name="Title 1"/>
          <p:cNvSpPr>
            <a:spLocks noGrp="1"/>
          </p:cNvSpPr>
          <p:nvPr>
            <p:ph type="title"/>
          </p:nvPr>
        </p:nvSpPr>
        <p:spPr/>
        <p:txBody>
          <a:bodyPr/>
          <a:lstStyle/>
          <a:p>
            <a:r>
              <a:rPr lang="en-IN" b="1" dirty="0"/>
              <a:t>How to use Processor in </a:t>
            </a:r>
            <a:r>
              <a:rPr lang="en-IN" b="1" dirty="0" err="1"/>
              <a:t>JMeter</a:t>
            </a:r>
            <a:br>
              <a:rPr lang="en-IN" b="1" dirty="0"/>
            </a:br>
            <a:endParaRPr lang="en-IN" dirty="0"/>
          </a:p>
        </p:txBody>
      </p:sp>
    </p:spTree>
    <p:extLst>
      <p:ext uri="{BB962C8B-B14F-4D97-AF65-F5344CB8AC3E}">
        <p14:creationId xmlns:p14="http://schemas.microsoft.com/office/powerpoint/2010/main" val="38878616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Pre-processor:</a:t>
            </a:r>
            <a:br>
              <a:rPr lang="en-IN" b="1" dirty="0"/>
            </a:br>
            <a:endParaRPr lang="en-IN" dirty="0"/>
          </a:p>
        </p:txBody>
      </p:sp>
      <p:pic>
        <p:nvPicPr>
          <p:cNvPr id="97282" name="Picture 2" descr="http://cdn.guru99.com/images/Preprocessor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756" y="2581932"/>
            <a:ext cx="7693877" cy="184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8590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Post-processor:</a:t>
            </a:r>
          </a:p>
        </p:txBody>
      </p:sp>
      <p:pic>
        <p:nvPicPr>
          <p:cNvPr id="98306" name="Picture 2" descr="http://cdn.guru99.com/images/PostProccessor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708" y="2657866"/>
            <a:ext cx="6316793" cy="1651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721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Processor-Hands on</a:t>
            </a:r>
            <a:br>
              <a:rPr lang="en-IN" b="1" dirty="0"/>
            </a:br>
            <a:endParaRPr lang="en-IN" dirty="0"/>
          </a:p>
        </p:txBody>
      </p:sp>
      <p:pic>
        <p:nvPicPr>
          <p:cNvPr id="99330" name="Picture 2" descr="http://cdn.guru99.com/images/Roadmap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90" y="1235358"/>
            <a:ext cx="6595659" cy="11358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5790" y="3031160"/>
            <a:ext cx="2313454" cy="300082"/>
          </a:xfrm>
          <a:prstGeom prst="rect">
            <a:avLst/>
          </a:prstGeom>
        </p:spPr>
        <p:txBody>
          <a:bodyPr wrap="none">
            <a:spAutoFit/>
          </a:bodyPr>
          <a:lstStyle/>
          <a:p>
            <a:r>
              <a:rPr lang="en-IN" sz="1350" b="1" dirty="0">
                <a:solidFill>
                  <a:srgbClr val="343434"/>
                </a:solidFill>
                <a:latin typeface="Droid Sans"/>
              </a:rPr>
              <a:t>Step 1) Add Thread Group</a:t>
            </a:r>
          </a:p>
        </p:txBody>
      </p:sp>
      <p:pic>
        <p:nvPicPr>
          <p:cNvPr id="99332" name="Picture 4" descr="http://cdn.guru99.com/images/Step1JMe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46" y="3685713"/>
            <a:ext cx="2293144" cy="1171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70171" y="3002346"/>
            <a:ext cx="2536977" cy="300082"/>
          </a:xfrm>
          <a:prstGeom prst="rect">
            <a:avLst/>
          </a:prstGeom>
        </p:spPr>
        <p:txBody>
          <a:bodyPr wrap="none">
            <a:spAutoFit/>
          </a:bodyPr>
          <a:lstStyle/>
          <a:p>
            <a:r>
              <a:rPr lang="en-IN" sz="1350" b="1">
                <a:solidFill>
                  <a:srgbClr val="343434"/>
                </a:solidFill>
                <a:latin typeface="Droid Sans"/>
              </a:rPr>
              <a:t>Step 2) Add </a:t>
            </a:r>
            <a:r>
              <a:rPr lang="en-IN" sz="1350" b="1" dirty="0" err="1">
                <a:solidFill>
                  <a:srgbClr val="343434"/>
                </a:solidFill>
                <a:latin typeface="Droid Sans"/>
              </a:rPr>
              <a:t>JMeter</a:t>
            </a:r>
            <a:r>
              <a:rPr lang="en-IN" sz="1350" b="1" dirty="0">
                <a:solidFill>
                  <a:srgbClr val="343434"/>
                </a:solidFill>
                <a:latin typeface="Droid Sans"/>
              </a:rPr>
              <a:t> elements</a:t>
            </a:r>
          </a:p>
        </p:txBody>
      </p:sp>
      <p:sp>
        <p:nvSpPr>
          <p:cNvPr id="6" name="Rectangle 5"/>
          <p:cNvSpPr/>
          <p:nvPr/>
        </p:nvSpPr>
        <p:spPr>
          <a:xfrm>
            <a:off x="4070170" y="3786753"/>
            <a:ext cx="3463394" cy="507831"/>
          </a:xfrm>
          <a:prstGeom prst="rect">
            <a:avLst/>
          </a:prstGeom>
        </p:spPr>
        <p:txBody>
          <a:bodyPr wrap="square">
            <a:spAutoFit/>
          </a:bodyPr>
          <a:lstStyle/>
          <a:p>
            <a:pPr>
              <a:buFont typeface="Arial" panose="020B0604020202020204" pitchFamily="34" charset="0"/>
              <a:buChar char="•"/>
            </a:pPr>
            <a:r>
              <a:rPr lang="en-IN" sz="1350" dirty="0">
                <a:solidFill>
                  <a:srgbClr val="343434"/>
                </a:solidFill>
                <a:latin typeface="Droid Sans"/>
              </a:rPr>
              <a:t>Add HTTP request default</a:t>
            </a:r>
          </a:p>
          <a:p>
            <a:pPr>
              <a:buFont typeface="Arial" panose="020B0604020202020204" pitchFamily="34" charset="0"/>
              <a:buChar char="•"/>
            </a:pPr>
            <a:r>
              <a:rPr lang="en-IN" sz="1350" dirty="0">
                <a:solidFill>
                  <a:srgbClr val="343434"/>
                </a:solidFill>
                <a:latin typeface="Droid Sans"/>
              </a:rPr>
              <a:t>Add HTTP request</a:t>
            </a:r>
          </a:p>
        </p:txBody>
      </p:sp>
    </p:spTree>
    <p:extLst>
      <p:ext uri="{BB962C8B-B14F-4D97-AF65-F5344CB8AC3E}">
        <p14:creationId xmlns:p14="http://schemas.microsoft.com/office/powerpoint/2010/main" val="30020647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Processor-Hands on</a:t>
            </a:r>
            <a:br>
              <a:rPr lang="en-IN" b="1" dirty="0"/>
            </a:br>
            <a:endParaRPr lang="en-IN" dirty="0"/>
          </a:p>
        </p:txBody>
      </p:sp>
      <p:pic>
        <p:nvPicPr>
          <p:cNvPr id="99330" name="Picture 2" descr="http://cdn.guru99.com/images/Roadmap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737122"/>
            <a:ext cx="6595659" cy="11358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8001" y="2734478"/>
            <a:ext cx="3188693" cy="300082"/>
          </a:xfrm>
          <a:prstGeom prst="rect">
            <a:avLst/>
          </a:prstGeom>
        </p:spPr>
        <p:txBody>
          <a:bodyPr wrap="none">
            <a:spAutoFit/>
          </a:bodyPr>
          <a:lstStyle/>
          <a:p>
            <a:r>
              <a:rPr lang="en-IN" sz="1350" b="1" dirty="0"/>
              <a:t>Step 3) Add Post-Processor Element</a:t>
            </a:r>
          </a:p>
        </p:txBody>
      </p:sp>
      <p:pic>
        <p:nvPicPr>
          <p:cNvPr id="100354" name="Picture 2" descr="http://cdn.guru99.com/images/Step3JMe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72" y="3119384"/>
            <a:ext cx="5553964" cy="2750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8936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Processor-Hands on</a:t>
            </a:r>
            <a:br>
              <a:rPr lang="en-IN" b="1" dirty="0"/>
            </a:br>
            <a:endParaRPr lang="en-IN" dirty="0"/>
          </a:p>
        </p:txBody>
      </p:sp>
      <p:pic>
        <p:nvPicPr>
          <p:cNvPr id="99330" name="Picture 2" descr="http://cdn.guru99.com/images/Roadmap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737122"/>
            <a:ext cx="6595659" cy="11358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8001" y="2734478"/>
            <a:ext cx="3188693" cy="300082"/>
          </a:xfrm>
          <a:prstGeom prst="rect">
            <a:avLst/>
          </a:prstGeom>
        </p:spPr>
        <p:txBody>
          <a:bodyPr wrap="none">
            <a:spAutoFit/>
          </a:bodyPr>
          <a:lstStyle/>
          <a:p>
            <a:r>
              <a:rPr lang="en-IN" sz="1350" b="1" dirty="0"/>
              <a:t>Step 3) Add Post-Processor Element</a:t>
            </a:r>
          </a:p>
        </p:txBody>
      </p:sp>
      <p:pic>
        <p:nvPicPr>
          <p:cNvPr id="101378" name="Picture 2" descr="http://cdn.guru99.com/images/Step32JMe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44" y="3440906"/>
            <a:ext cx="4622504" cy="164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8610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Processor-Hands on</a:t>
            </a:r>
            <a:br>
              <a:rPr lang="en-IN" b="1" dirty="0"/>
            </a:br>
            <a:endParaRPr lang="en-IN" dirty="0"/>
          </a:p>
        </p:txBody>
      </p:sp>
      <p:sp>
        <p:nvSpPr>
          <p:cNvPr id="4" name="Rectangle 3"/>
          <p:cNvSpPr/>
          <p:nvPr/>
        </p:nvSpPr>
        <p:spPr>
          <a:xfrm>
            <a:off x="508000" y="2028051"/>
            <a:ext cx="2268634" cy="300082"/>
          </a:xfrm>
          <a:prstGeom prst="rect">
            <a:avLst/>
          </a:prstGeom>
        </p:spPr>
        <p:txBody>
          <a:bodyPr wrap="none">
            <a:spAutoFit/>
          </a:bodyPr>
          <a:lstStyle/>
          <a:p>
            <a:r>
              <a:rPr lang="en-IN" sz="1350" b="1" dirty="0" err="1"/>
              <a:t>Config</a:t>
            </a:r>
            <a:r>
              <a:rPr lang="en-IN" sz="1350" b="1" dirty="0"/>
              <a:t> the HTTP Request</a:t>
            </a:r>
          </a:p>
        </p:txBody>
      </p:sp>
      <p:pic>
        <p:nvPicPr>
          <p:cNvPr id="102402" name="Picture 2" descr="http://cdn.guru99.com/images/Step4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01" y="2496669"/>
            <a:ext cx="5850802" cy="358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4477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Processor-Hands on</a:t>
            </a:r>
            <a:br>
              <a:rPr lang="en-IN" b="1" dirty="0"/>
            </a:br>
            <a:endParaRPr lang="en-IN" dirty="0"/>
          </a:p>
        </p:txBody>
      </p:sp>
      <p:sp>
        <p:nvSpPr>
          <p:cNvPr id="4" name="Rectangle 3"/>
          <p:cNvSpPr/>
          <p:nvPr/>
        </p:nvSpPr>
        <p:spPr>
          <a:xfrm>
            <a:off x="508001" y="1833570"/>
            <a:ext cx="2560445" cy="300082"/>
          </a:xfrm>
          <a:prstGeom prst="rect">
            <a:avLst/>
          </a:prstGeom>
        </p:spPr>
        <p:txBody>
          <a:bodyPr wrap="none">
            <a:spAutoFit/>
          </a:bodyPr>
          <a:lstStyle/>
          <a:p>
            <a:r>
              <a:rPr lang="en-IN" sz="1350" b="1" dirty="0"/>
              <a:t>Step 5) Add View Result Tree</a:t>
            </a:r>
          </a:p>
        </p:txBody>
      </p:sp>
      <p:pic>
        <p:nvPicPr>
          <p:cNvPr id="103426" name="Picture 2" descr="http://cdn.guru99.com/images/Step5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2203261"/>
            <a:ext cx="6956271" cy="357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311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A2E794-3D41-3467-6D20-1AA5A758B264}"/>
              </a:ext>
            </a:extLst>
          </p:cNvPr>
          <p:cNvSpPr>
            <a:spLocks noGrp="1"/>
          </p:cNvSpPr>
          <p:nvPr>
            <p:ph sz="quarter" idx="12"/>
          </p:nvPr>
        </p:nvSpPr>
        <p:spPr/>
        <p:txBody>
          <a:bodyPr/>
          <a:lstStyle/>
          <a:p>
            <a:r>
              <a:rPr lang="en-US" dirty="0"/>
              <a:t>Load Tests</a:t>
            </a:r>
          </a:p>
          <a:p>
            <a:r>
              <a:rPr lang="en-US" dirty="0"/>
              <a:t>A load test is a kind of performance test that’s performed at the specified load level. </a:t>
            </a:r>
          </a:p>
          <a:p>
            <a:r>
              <a:rPr lang="en-US" dirty="0"/>
              <a:t>So ideally, we would like to perform load tests at varying load levels to note the behavior of the application.</a:t>
            </a:r>
            <a:endParaRPr lang="en-IN" dirty="0"/>
          </a:p>
        </p:txBody>
      </p:sp>
      <p:sp>
        <p:nvSpPr>
          <p:cNvPr id="3" name="Title 2">
            <a:extLst>
              <a:ext uri="{FF2B5EF4-FFF2-40B4-BE49-F238E27FC236}">
                <a16:creationId xmlns:a16="http://schemas.microsoft.com/office/drawing/2014/main" id="{070841D1-AB6F-C651-AE71-11F3AF587A2C}"/>
              </a:ext>
            </a:extLst>
          </p:cNvPr>
          <p:cNvSpPr>
            <a:spLocks noGrp="1"/>
          </p:cNvSpPr>
          <p:nvPr>
            <p:ph type="title"/>
          </p:nvPr>
        </p:nvSpPr>
        <p:spPr/>
        <p:txBody>
          <a:bodyPr/>
          <a:lstStyle/>
          <a:p>
            <a:r>
              <a:rPr lang="en-IN" dirty="0"/>
              <a:t>Performance Test Types</a:t>
            </a:r>
          </a:p>
        </p:txBody>
      </p:sp>
    </p:spTree>
    <p:extLst>
      <p:ext uri="{BB962C8B-B14F-4D97-AF65-F5344CB8AC3E}">
        <p14:creationId xmlns:p14="http://schemas.microsoft.com/office/powerpoint/2010/main" val="6480025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Processor-Hands on</a:t>
            </a:r>
            <a:br>
              <a:rPr lang="en-IN" b="1" dirty="0"/>
            </a:br>
            <a:endParaRPr lang="en-IN" dirty="0"/>
          </a:p>
        </p:txBody>
      </p:sp>
      <p:sp>
        <p:nvSpPr>
          <p:cNvPr id="4" name="Rectangle 3"/>
          <p:cNvSpPr/>
          <p:nvPr/>
        </p:nvSpPr>
        <p:spPr>
          <a:xfrm>
            <a:off x="508001" y="1611510"/>
            <a:ext cx="1537600" cy="300082"/>
          </a:xfrm>
          <a:prstGeom prst="rect">
            <a:avLst/>
          </a:prstGeom>
        </p:spPr>
        <p:txBody>
          <a:bodyPr wrap="none">
            <a:spAutoFit/>
          </a:bodyPr>
          <a:lstStyle/>
          <a:p>
            <a:r>
              <a:rPr lang="en-IN" sz="1350" b="1" dirty="0"/>
              <a:t>Step 6) Run Test</a:t>
            </a:r>
          </a:p>
        </p:txBody>
      </p:sp>
      <p:pic>
        <p:nvPicPr>
          <p:cNvPr id="104450" name="Picture 2" descr="http://cdn.guru99.com/images/9_1RunJmeterError(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8001" y="2092390"/>
            <a:ext cx="6943677" cy="3619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3892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Processor-Hands on</a:t>
            </a:r>
            <a:br>
              <a:rPr lang="en-IN" b="1" dirty="0"/>
            </a:br>
            <a:endParaRPr lang="en-IN" dirty="0"/>
          </a:p>
        </p:txBody>
      </p:sp>
      <p:sp>
        <p:nvSpPr>
          <p:cNvPr id="4" name="Rectangle 3"/>
          <p:cNvSpPr/>
          <p:nvPr/>
        </p:nvSpPr>
        <p:spPr>
          <a:xfrm>
            <a:off x="508000" y="1611510"/>
            <a:ext cx="1553630" cy="300082"/>
          </a:xfrm>
          <a:prstGeom prst="rect">
            <a:avLst/>
          </a:prstGeom>
        </p:spPr>
        <p:txBody>
          <a:bodyPr wrap="none">
            <a:spAutoFit/>
          </a:bodyPr>
          <a:lstStyle/>
          <a:p>
            <a:r>
              <a:rPr lang="en-IN" sz="1350" b="1" dirty="0"/>
              <a:t>Step 6) Add path</a:t>
            </a:r>
          </a:p>
        </p:txBody>
      </p:sp>
      <p:pic>
        <p:nvPicPr>
          <p:cNvPr id="105474" name="Picture 2" descr="http://cdn.guru99.com/images/Step62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44" y="2506088"/>
            <a:ext cx="5410662" cy="324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8033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Processor-Hands on</a:t>
            </a:r>
            <a:br>
              <a:rPr lang="en-IN" b="1" dirty="0"/>
            </a:br>
            <a:endParaRPr lang="en-IN" dirty="0"/>
          </a:p>
        </p:txBody>
      </p:sp>
      <p:sp>
        <p:nvSpPr>
          <p:cNvPr id="4" name="Rectangle 3"/>
          <p:cNvSpPr/>
          <p:nvPr/>
        </p:nvSpPr>
        <p:spPr>
          <a:xfrm>
            <a:off x="508001" y="1570567"/>
            <a:ext cx="1537600" cy="300082"/>
          </a:xfrm>
          <a:prstGeom prst="rect">
            <a:avLst/>
          </a:prstGeom>
        </p:spPr>
        <p:txBody>
          <a:bodyPr wrap="none">
            <a:spAutoFit/>
          </a:bodyPr>
          <a:lstStyle/>
          <a:p>
            <a:r>
              <a:rPr lang="en-IN" sz="1350" b="1" dirty="0"/>
              <a:t>Step 6) Run Test</a:t>
            </a:r>
          </a:p>
        </p:txBody>
      </p:sp>
      <p:pic>
        <p:nvPicPr>
          <p:cNvPr id="106498" name="Picture 2" descr="http://cdn.guru99.com/images/9_2Correct(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926262"/>
            <a:ext cx="5142173" cy="428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9941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How to perform Distributed Testing in </a:t>
            </a:r>
            <a:r>
              <a:rPr lang="en-IN" b="1" dirty="0" err="1"/>
              <a:t>JMeter</a:t>
            </a:r>
            <a:br>
              <a:rPr lang="en-IN" b="1" dirty="0"/>
            </a:br>
            <a:endParaRPr lang="en-IN" dirty="0"/>
          </a:p>
        </p:txBody>
      </p:sp>
      <p:pic>
        <p:nvPicPr>
          <p:cNvPr id="108546" name="Picture 2" descr="http://cdn.guru99.com/images/Master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865" y="1715353"/>
            <a:ext cx="4413824" cy="39578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18212" y="4149710"/>
            <a:ext cx="4572000" cy="1546577"/>
          </a:xfrm>
          <a:prstGeom prst="rect">
            <a:avLst/>
          </a:prstGeom>
        </p:spPr>
        <p:txBody>
          <a:bodyPr>
            <a:spAutoFit/>
          </a:bodyPr>
          <a:lstStyle/>
          <a:p>
            <a:pPr>
              <a:buFont typeface="Arial" panose="020B0604020202020204" pitchFamily="34" charset="0"/>
              <a:buChar char="•"/>
            </a:pPr>
            <a:r>
              <a:rPr lang="en-IN" sz="1350" b="1" dirty="0">
                <a:solidFill>
                  <a:srgbClr val="343434"/>
                </a:solidFill>
                <a:latin typeface="Droid Sans"/>
              </a:rPr>
              <a:t>Master</a:t>
            </a:r>
            <a:r>
              <a:rPr lang="en-IN" sz="1350" dirty="0">
                <a:solidFill>
                  <a:srgbClr val="343434"/>
                </a:solidFill>
                <a:latin typeface="Droid Sans"/>
              </a:rPr>
              <a:t>: the system running </a:t>
            </a:r>
            <a:r>
              <a:rPr lang="en-IN" sz="1350" dirty="0" err="1">
                <a:solidFill>
                  <a:srgbClr val="343434"/>
                </a:solidFill>
                <a:latin typeface="Droid Sans"/>
              </a:rPr>
              <a:t>JMeter</a:t>
            </a:r>
            <a:r>
              <a:rPr lang="en-IN" sz="1350" dirty="0">
                <a:solidFill>
                  <a:srgbClr val="343434"/>
                </a:solidFill>
                <a:latin typeface="Droid Sans"/>
              </a:rPr>
              <a:t> GUI, control each slave.</a:t>
            </a:r>
          </a:p>
          <a:p>
            <a:pPr>
              <a:buFont typeface="Arial" panose="020B0604020202020204" pitchFamily="34" charset="0"/>
              <a:buChar char="•"/>
            </a:pPr>
            <a:r>
              <a:rPr lang="en-IN" sz="1350" b="1" dirty="0">
                <a:solidFill>
                  <a:srgbClr val="343434"/>
                </a:solidFill>
                <a:latin typeface="Droid Sans"/>
              </a:rPr>
              <a:t>Slave</a:t>
            </a:r>
            <a:r>
              <a:rPr lang="en-IN" sz="1350" dirty="0">
                <a:solidFill>
                  <a:srgbClr val="343434"/>
                </a:solidFill>
                <a:latin typeface="Droid Sans"/>
              </a:rPr>
              <a:t>: the system running </a:t>
            </a:r>
            <a:r>
              <a:rPr lang="en-IN" sz="1350" dirty="0" err="1">
                <a:solidFill>
                  <a:srgbClr val="343434"/>
                </a:solidFill>
                <a:latin typeface="Droid Sans"/>
              </a:rPr>
              <a:t>jmeter</a:t>
            </a:r>
            <a:r>
              <a:rPr lang="en-IN" sz="1350" dirty="0">
                <a:solidFill>
                  <a:srgbClr val="343434"/>
                </a:solidFill>
                <a:latin typeface="Droid Sans"/>
              </a:rPr>
              <a:t>-server, receive command from the master and send a request to server under test.</a:t>
            </a:r>
          </a:p>
          <a:p>
            <a:pPr>
              <a:buFont typeface="Arial" panose="020B0604020202020204" pitchFamily="34" charset="0"/>
              <a:buChar char="•"/>
            </a:pPr>
            <a:r>
              <a:rPr lang="en-IN" sz="1350" b="1" dirty="0">
                <a:solidFill>
                  <a:srgbClr val="343434"/>
                </a:solidFill>
                <a:latin typeface="Droid Sans"/>
              </a:rPr>
              <a:t>Target</a:t>
            </a:r>
            <a:r>
              <a:rPr lang="en-IN" sz="1350" dirty="0">
                <a:solidFill>
                  <a:srgbClr val="343434"/>
                </a:solidFill>
                <a:latin typeface="Droid Sans"/>
              </a:rPr>
              <a:t>: the </a:t>
            </a:r>
            <a:r>
              <a:rPr lang="en-IN" sz="1350" dirty="0">
                <a:solidFill>
                  <a:srgbClr val="70BDCD"/>
                </a:solidFill>
                <a:latin typeface="Droid Sans"/>
                <a:hlinkClick r:id="rId3" tooltip="web server"/>
              </a:rPr>
              <a:t>web server</a:t>
            </a:r>
            <a:r>
              <a:rPr lang="en-IN" sz="1350" dirty="0">
                <a:solidFill>
                  <a:srgbClr val="343434"/>
                </a:solidFill>
                <a:latin typeface="Droid Sans"/>
              </a:rPr>
              <a:t> under test, get request from slaves.</a:t>
            </a:r>
          </a:p>
        </p:txBody>
      </p:sp>
    </p:spTree>
    <p:extLst>
      <p:ext uri="{BB962C8B-B14F-4D97-AF65-F5344CB8AC3E}">
        <p14:creationId xmlns:p14="http://schemas.microsoft.com/office/powerpoint/2010/main" val="30424809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Start your test</a:t>
            </a:r>
            <a:br>
              <a:rPr lang="en-IN" b="1" dirty="0"/>
            </a:br>
            <a:endParaRPr lang="en-IN" dirty="0"/>
          </a:p>
        </p:txBody>
      </p:sp>
      <p:pic>
        <p:nvPicPr>
          <p:cNvPr id="109570" name="Picture 2" descr="http://cdn.guru99.com/images/RoadMapTesting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908962"/>
            <a:ext cx="6841319" cy="15655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3913" y="3186626"/>
            <a:ext cx="6745406" cy="300082"/>
          </a:xfrm>
          <a:prstGeom prst="rect">
            <a:avLst/>
          </a:prstGeom>
        </p:spPr>
        <p:txBody>
          <a:bodyPr wrap="square">
            <a:spAutoFit/>
          </a:bodyPr>
          <a:lstStyle/>
          <a:p>
            <a:r>
              <a:rPr lang="en-IN" sz="1350" dirty="0"/>
              <a:t>On the </a:t>
            </a:r>
            <a:r>
              <a:rPr lang="en-IN" sz="1350" b="1" dirty="0"/>
              <a:t>slave</a:t>
            </a:r>
            <a:r>
              <a:rPr lang="en-IN" sz="1350" dirty="0"/>
              <a:t> systems, go to </a:t>
            </a:r>
            <a:r>
              <a:rPr lang="en-IN" sz="1350" dirty="0" err="1"/>
              <a:t>jmeter</a:t>
            </a:r>
            <a:r>
              <a:rPr lang="en-IN" sz="1350" dirty="0"/>
              <a:t>/bin directory and execute file "jmeter-server.bat".</a:t>
            </a:r>
          </a:p>
        </p:txBody>
      </p:sp>
      <p:pic>
        <p:nvPicPr>
          <p:cNvPr id="111618" name="Picture 2" descr="http://cdn.guru99.com/images/SystemConfigurationJMe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13" y="3887053"/>
            <a:ext cx="6479276" cy="167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7936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Start your test</a:t>
            </a:r>
            <a:br>
              <a:rPr lang="en-IN" b="1" dirty="0"/>
            </a:br>
            <a:endParaRPr lang="en-IN" dirty="0"/>
          </a:p>
        </p:txBody>
      </p:sp>
      <p:pic>
        <p:nvPicPr>
          <p:cNvPr id="109570" name="Picture 2" descr="http://cdn.guru99.com/images/RoadMapTesting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908962"/>
            <a:ext cx="6841319" cy="15655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3913" y="3186626"/>
            <a:ext cx="6745406" cy="507831"/>
          </a:xfrm>
          <a:prstGeom prst="rect">
            <a:avLst/>
          </a:prstGeom>
        </p:spPr>
        <p:txBody>
          <a:bodyPr wrap="square">
            <a:spAutoFit/>
          </a:bodyPr>
          <a:lstStyle/>
          <a:p>
            <a:r>
              <a:rPr lang="en-IN" sz="1350" dirty="0">
                <a:solidFill>
                  <a:srgbClr val="343434"/>
                </a:solidFill>
                <a:latin typeface="Droid Sans"/>
              </a:rPr>
              <a:t>On the </a:t>
            </a:r>
            <a:r>
              <a:rPr lang="en-IN" sz="1350" b="1" dirty="0">
                <a:solidFill>
                  <a:srgbClr val="343434"/>
                </a:solidFill>
                <a:latin typeface="Droid Sans"/>
              </a:rPr>
              <a:t>master</a:t>
            </a:r>
            <a:r>
              <a:rPr lang="en-IN" sz="1350" dirty="0">
                <a:solidFill>
                  <a:srgbClr val="343434"/>
                </a:solidFill>
                <a:latin typeface="Droid Sans"/>
              </a:rPr>
              <a:t> systems, go to /bin directory and edit file </a:t>
            </a:r>
            <a:r>
              <a:rPr lang="en-IN" sz="1350" b="1" dirty="0" err="1">
                <a:solidFill>
                  <a:srgbClr val="343434"/>
                </a:solidFill>
                <a:latin typeface="Droid Sans"/>
              </a:rPr>
              <a:t>jmeter.properites</a:t>
            </a:r>
            <a:r>
              <a:rPr lang="en-IN" sz="1350" dirty="0">
                <a:solidFill>
                  <a:srgbClr val="343434"/>
                </a:solidFill>
                <a:latin typeface="Droid Sans"/>
              </a:rPr>
              <a:t>, add IP slave machine as below</a:t>
            </a:r>
            <a:endParaRPr lang="en-IN" sz="1350" dirty="0"/>
          </a:p>
        </p:txBody>
      </p:sp>
      <p:pic>
        <p:nvPicPr>
          <p:cNvPr id="109572" name="Picture 4" descr="http://cdn.guru99.com/images/IPAddressForEachSlaveJMe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66" y="3885801"/>
            <a:ext cx="6014575" cy="121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1711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Start your test</a:t>
            </a:r>
            <a:br>
              <a:rPr lang="en-IN" b="1" dirty="0"/>
            </a:br>
            <a:endParaRPr lang="en-IN" dirty="0"/>
          </a:p>
        </p:txBody>
      </p:sp>
      <p:sp>
        <p:nvSpPr>
          <p:cNvPr id="3" name="Rectangle 2"/>
          <p:cNvSpPr/>
          <p:nvPr/>
        </p:nvSpPr>
        <p:spPr>
          <a:xfrm>
            <a:off x="813762" y="1957916"/>
            <a:ext cx="3577405" cy="369332"/>
          </a:xfrm>
          <a:prstGeom prst="rect">
            <a:avLst/>
          </a:prstGeom>
        </p:spPr>
        <p:txBody>
          <a:bodyPr wrap="square">
            <a:spAutoFit/>
          </a:bodyPr>
          <a:lstStyle/>
          <a:p>
            <a:r>
              <a:rPr lang="en-IN" b="1" dirty="0">
                <a:solidFill>
                  <a:srgbClr val="343434"/>
                </a:solidFill>
                <a:latin typeface="Droid Sans"/>
              </a:rPr>
              <a:t>Step 2) Run the test</a:t>
            </a:r>
          </a:p>
        </p:txBody>
      </p:sp>
      <p:pic>
        <p:nvPicPr>
          <p:cNvPr id="112642" name="Picture 2" descr="http://cdn.guru99.com/images/RunTestin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075" y="2579373"/>
            <a:ext cx="4714626" cy="323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5046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Start your test</a:t>
            </a:r>
            <a:br>
              <a:rPr lang="en-IN" b="1" dirty="0"/>
            </a:br>
            <a:endParaRPr lang="en-IN" dirty="0"/>
          </a:p>
        </p:txBody>
      </p:sp>
      <p:sp>
        <p:nvSpPr>
          <p:cNvPr id="3" name="Rectangle 2"/>
          <p:cNvSpPr/>
          <p:nvPr/>
        </p:nvSpPr>
        <p:spPr>
          <a:xfrm>
            <a:off x="728881" y="1312607"/>
            <a:ext cx="3577405" cy="369332"/>
          </a:xfrm>
          <a:prstGeom prst="rect">
            <a:avLst/>
          </a:prstGeom>
        </p:spPr>
        <p:txBody>
          <a:bodyPr wrap="square">
            <a:spAutoFit/>
          </a:bodyPr>
          <a:lstStyle/>
          <a:p>
            <a:r>
              <a:rPr lang="en-IN" b="1" dirty="0"/>
              <a:t>Step 3) Troubleshooting</a:t>
            </a:r>
          </a:p>
        </p:txBody>
      </p:sp>
      <p:pic>
        <p:nvPicPr>
          <p:cNvPr id="113666" name="Picture 2" descr="http://cdn.guru99.com/images/Troubleshooting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542" y="2541007"/>
            <a:ext cx="4662418" cy="13869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8000" y="4164836"/>
            <a:ext cx="8205261" cy="1938992"/>
          </a:xfrm>
          <a:prstGeom prst="rect">
            <a:avLst/>
          </a:prstGeom>
        </p:spPr>
        <p:txBody>
          <a:bodyPr wrap="square">
            <a:spAutoFit/>
          </a:bodyPr>
          <a:lstStyle/>
          <a:p>
            <a:r>
              <a:rPr lang="en-IN" sz="2400" dirty="0">
                <a:solidFill>
                  <a:srgbClr val="343434"/>
                </a:solidFill>
                <a:latin typeface="Droid Sans"/>
              </a:rPr>
              <a:t>There are some basic </a:t>
            </a:r>
            <a:r>
              <a:rPr lang="en-IN" sz="2400" b="1" dirty="0">
                <a:solidFill>
                  <a:srgbClr val="343434"/>
                </a:solidFill>
                <a:latin typeface="Droid Sans"/>
              </a:rPr>
              <a:t>limitations</a:t>
            </a:r>
            <a:r>
              <a:rPr lang="en-IN" sz="2400" dirty="0">
                <a:solidFill>
                  <a:srgbClr val="343434"/>
                </a:solidFill>
                <a:latin typeface="Droid Sans"/>
              </a:rPr>
              <a:t> for distributed testing. Here's list of the known items:</a:t>
            </a:r>
          </a:p>
          <a:p>
            <a:pPr>
              <a:buFont typeface="Arial" panose="020B0604020202020204" pitchFamily="34" charset="0"/>
              <a:buChar char="•"/>
            </a:pPr>
            <a:r>
              <a:rPr lang="en-IN" sz="2400" dirty="0">
                <a:solidFill>
                  <a:srgbClr val="343434"/>
                </a:solidFill>
                <a:latin typeface="Droid Sans"/>
              </a:rPr>
              <a:t>Server and all clients must be on </a:t>
            </a:r>
            <a:r>
              <a:rPr lang="en-IN" sz="2400" b="1" dirty="0">
                <a:solidFill>
                  <a:srgbClr val="343434"/>
                </a:solidFill>
                <a:latin typeface="Droid Sans"/>
              </a:rPr>
              <a:t>the same</a:t>
            </a:r>
            <a:r>
              <a:rPr lang="en-IN" sz="2400" dirty="0">
                <a:solidFill>
                  <a:srgbClr val="343434"/>
                </a:solidFill>
                <a:latin typeface="Droid Sans"/>
              </a:rPr>
              <a:t> subnet.</a:t>
            </a:r>
          </a:p>
          <a:p>
            <a:pPr>
              <a:buFont typeface="Arial" panose="020B0604020202020204" pitchFamily="34" charset="0"/>
              <a:buChar char="•"/>
            </a:pPr>
            <a:r>
              <a:rPr lang="en-IN" sz="2400" dirty="0">
                <a:solidFill>
                  <a:srgbClr val="343434"/>
                </a:solidFill>
                <a:latin typeface="Droid Sans"/>
              </a:rPr>
              <a:t>Distributed testing required target server to have large processing power. </a:t>
            </a:r>
          </a:p>
        </p:txBody>
      </p:sp>
      <p:sp>
        <p:nvSpPr>
          <p:cNvPr id="5" name="Rectangle 4"/>
          <p:cNvSpPr/>
          <p:nvPr/>
        </p:nvSpPr>
        <p:spPr>
          <a:xfrm>
            <a:off x="225981" y="1660841"/>
            <a:ext cx="8694083" cy="507831"/>
          </a:xfrm>
          <a:prstGeom prst="rect">
            <a:avLst/>
          </a:prstGeom>
        </p:spPr>
        <p:txBody>
          <a:bodyPr wrap="square">
            <a:spAutoFit/>
          </a:bodyPr>
          <a:lstStyle/>
          <a:p>
            <a:r>
              <a:rPr lang="en-IN" sz="1350" dirty="0">
                <a:solidFill>
                  <a:srgbClr val="343434"/>
                </a:solidFill>
                <a:latin typeface="Droid Sans"/>
              </a:rPr>
              <a:t>If you are unable to run test form the above machine and see below error, simply ask owner of slave machine to run the jmeter-server.bat File.</a:t>
            </a:r>
            <a:endParaRPr lang="en-IN" sz="1350" dirty="0"/>
          </a:p>
        </p:txBody>
      </p:sp>
    </p:spTree>
    <p:extLst>
      <p:ext uri="{BB962C8B-B14F-4D97-AF65-F5344CB8AC3E}">
        <p14:creationId xmlns:p14="http://schemas.microsoft.com/office/powerpoint/2010/main" val="9407544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Start your test</a:t>
            </a:r>
            <a:br>
              <a:rPr lang="en-IN" b="1" dirty="0"/>
            </a:br>
            <a:endParaRPr lang="en-IN" dirty="0"/>
          </a:p>
        </p:txBody>
      </p:sp>
      <p:sp>
        <p:nvSpPr>
          <p:cNvPr id="4" name="Rectangle 3"/>
          <p:cNvSpPr/>
          <p:nvPr/>
        </p:nvSpPr>
        <p:spPr>
          <a:xfrm>
            <a:off x="209129" y="1430966"/>
            <a:ext cx="8725741" cy="4893647"/>
          </a:xfrm>
          <a:prstGeom prst="rect">
            <a:avLst/>
          </a:prstGeom>
        </p:spPr>
        <p:txBody>
          <a:bodyPr wrap="square">
            <a:spAutoFit/>
          </a:bodyPr>
          <a:lstStyle/>
          <a:p>
            <a:r>
              <a:rPr lang="en-IN" sz="2400" b="1" dirty="0"/>
              <a:t>Step 3) Troubleshooting</a:t>
            </a:r>
          </a:p>
          <a:p>
            <a:endParaRPr lang="en-IN" sz="2400" dirty="0">
              <a:solidFill>
                <a:srgbClr val="343434"/>
              </a:solidFill>
              <a:latin typeface="Droid Sans"/>
            </a:endParaRPr>
          </a:p>
          <a:p>
            <a:r>
              <a:rPr lang="en-IN" sz="2400" dirty="0">
                <a:solidFill>
                  <a:srgbClr val="343434"/>
                </a:solidFill>
                <a:latin typeface="Droid Sans"/>
              </a:rPr>
              <a:t>There are some basic </a:t>
            </a:r>
            <a:r>
              <a:rPr lang="en-IN" sz="2400" b="1" dirty="0">
                <a:solidFill>
                  <a:srgbClr val="343434"/>
                </a:solidFill>
                <a:latin typeface="Droid Sans"/>
              </a:rPr>
              <a:t>limitations</a:t>
            </a:r>
            <a:r>
              <a:rPr lang="en-IN" sz="2400" dirty="0">
                <a:solidFill>
                  <a:srgbClr val="343434"/>
                </a:solidFill>
                <a:latin typeface="Droid Sans"/>
              </a:rPr>
              <a:t> for distributed testing. Here's list of the known items:</a:t>
            </a:r>
          </a:p>
          <a:p>
            <a:pPr marL="342900" indent="-342900">
              <a:buFont typeface="Arial" panose="020B0604020202020204" pitchFamily="34" charset="0"/>
              <a:buChar char="•"/>
            </a:pPr>
            <a:r>
              <a:rPr lang="en-IN" sz="2400" dirty="0">
                <a:solidFill>
                  <a:srgbClr val="343434"/>
                </a:solidFill>
                <a:latin typeface="Droid Sans"/>
              </a:rPr>
              <a:t>Server and all clients must be on </a:t>
            </a:r>
            <a:r>
              <a:rPr lang="en-IN" sz="2400" b="1" dirty="0">
                <a:solidFill>
                  <a:srgbClr val="343434"/>
                </a:solidFill>
                <a:latin typeface="Droid Sans"/>
              </a:rPr>
              <a:t>the same</a:t>
            </a:r>
            <a:r>
              <a:rPr lang="en-IN" sz="2400" dirty="0">
                <a:solidFill>
                  <a:srgbClr val="343434"/>
                </a:solidFill>
                <a:latin typeface="Droid Sans"/>
              </a:rPr>
              <a:t> subnet.</a:t>
            </a:r>
          </a:p>
          <a:p>
            <a:pPr marL="342900" indent="-342900">
              <a:buFont typeface="Arial" panose="020B0604020202020204" pitchFamily="34" charset="0"/>
              <a:buChar char="•"/>
            </a:pPr>
            <a:r>
              <a:rPr lang="en-IN" sz="2400" dirty="0">
                <a:solidFill>
                  <a:srgbClr val="343434"/>
                </a:solidFill>
                <a:latin typeface="Droid Sans"/>
              </a:rPr>
              <a:t>Distributed testing re</a:t>
            </a:r>
            <a:r>
              <a:rPr lang="en-US" sz="2400" dirty="0">
                <a:solidFill>
                  <a:srgbClr val="343434"/>
                </a:solidFill>
                <a:latin typeface="Droid Sans"/>
              </a:rPr>
              <a:t>The target Server could be </a:t>
            </a:r>
            <a:r>
              <a:rPr lang="en-US" sz="2400" dirty="0" err="1">
                <a:solidFill>
                  <a:srgbClr val="343434"/>
                </a:solidFill>
                <a:latin typeface="Droid Sans"/>
              </a:rPr>
              <a:t>easilyoverloaded</a:t>
            </a:r>
            <a:r>
              <a:rPr lang="en-US" sz="2400" dirty="0">
                <a:solidFill>
                  <a:srgbClr val="343434"/>
                </a:solidFill>
                <a:latin typeface="Droid Sans"/>
              </a:rPr>
              <a:t> in case it gets too many requests by distributed JMeter tests.</a:t>
            </a:r>
          </a:p>
          <a:p>
            <a:pPr marL="342900" indent="-342900">
              <a:buFont typeface="Arial" panose="020B0604020202020204" pitchFamily="34" charset="0"/>
              <a:buChar char="•"/>
            </a:pPr>
            <a:r>
              <a:rPr lang="en-US" sz="2400" dirty="0">
                <a:solidFill>
                  <a:srgbClr val="343434"/>
                </a:solidFill>
                <a:latin typeface="Droid Sans"/>
              </a:rPr>
              <a:t>A single JMeter can only handle a limited number of threads (100- 300 threads).</a:t>
            </a:r>
          </a:p>
          <a:p>
            <a:pPr marL="342900" indent="-342900">
              <a:buFont typeface="Arial" panose="020B0604020202020204" pitchFamily="34" charset="0"/>
              <a:buChar char="•"/>
            </a:pPr>
            <a:r>
              <a:rPr lang="en-US" sz="2400" dirty="0">
                <a:solidFill>
                  <a:srgbClr val="343434"/>
                </a:solidFill>
                <a:latin typeface="Droid Sans"/>
              </a:rPr>
              <a:t>The distributed JMeter tests are complex, difficult for beginner to build.</a:t>
            </a:r>
          </a:p>
          <a:p>
            <a:pPr marL="342900" indent="-342900">
              <a:buFont typeface="Arial" panose="020B0604020202020204" pitchFamily="34" charset="0"/>
              <a:buChar char="•"/>
            </a:pPr>
            <a:r>
              <a:rPr lang="en-IN" sz="2400" dirty="0">
                <a:solidFill>
                  <a:srgbClr val="343434"/>
                </a:solidFill>
                <a:latin typeface="Droid Sans"/>
              </a:rPr>
              <a:t>quired target server to have large processing power. </a:t>
            </a:r>
          </a:p>
        </p:txBody>
      </p:sp>
    </p:spTree>
    <p:extLst>
      <p:ext uri="{BB962C8B-B14F-4D97-AF65-F5344CB8AC3E}">
        <p14:creationId xmlns:p14="http://schemas.microsoft.com/office/powerpoint/2010/main" val="41988614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Postprocessor</a:t>
            </a:r>
            <a:br>
              <a:rPr lang="en-IN" b="1" dirty="0"/>
            </a:br>
            <a:endParaRPr lang="en-IN" dirty="0"/>
          </a:p>
        </p:txBody>
      </p:sp>
      <p:pic>
        <p:nvPicPr>
          <p:cNvPr id="5" name="Picture 4">
            <a:extLst>
              <a:ext uri="{FF2B5EF4-FFF2-40B4-BE49-F238E27FC236}">
                <a16:creationId xmlns:a16="http://schemas.microsoft.com/office/drawing/2014/main" id="{32BDBE99-F4A0-83B0-0B38-4143E2FAD4A0}"/>
              </a:ext>
            </a:extLst>
          </p:cNvPr>
          <p:cNvPicPr>
            <a:picLocks noChangeAspect="1"/>
          </p:cNvPicPr>
          <p:nvPr/>
        </p:nvPicPr>
        <p:blipFill>
          <a:blip r:embed="rId2"/>
          <a:stretch>
            <a:fillRect/>
          </a:stretch>
        </p:blipFill>
        <p:spPr>
          <a:xfrm>
            <a:off x="-8335" y="1544378"/>
            <a:ext cx="9144000" cy="5143500"/>
          </a:xfrm>
          <a:prstGeom prst="rect">
            <a:avLst/>
          </a:prstGeom>
        </p:spPr>
      </p:pic>
    </p:spTree>
    <p:extLst>
      <p:ext uri="{BB962C8B-B14F-4D97-AF65-F5344CB8AC3E}">
        <p14:creationId xmlns:p14="http://schemas.microsoft.com/office/powerpoint/2010/main" val="887587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A2E794-3D41-3467-6D20-1AA5A758B264}"/>
              </a:ext>
            </a:extLst>
          </p:cNvPr>
          <p:cNvSpPr>
            <a:spLocks noGrp="1"/>
          </p:cNvSpPr>
          <p:nvPr>
            <p:ph sz="quarter" idx="12"/>
          </p:nvPr>
        </p:nvSpPr>
        <p:spPr/>
        <p:txBody>
          <a:bodyPr/>
          <a:lstStyle/>
          <a:p>
            <a:r>
              <a:rPr lang="en-US" dirty="0"/>
              <a:t>Peak Load Tests</a:t>
            </a:r>
          </a:p>
          <a:p>
            <a:r>
              <a:rPr lang="en-US" dirty="0"/>
              <a:t>A peak load test is performed at the load that the application is expected to handle. For example, e-commerce web sites experience their peak traffic during Black Friday, Cyber Monday, and the Christmas holidays. </a:t>
            </a:r>
          </a:p>
          <a:p>
            <a:r>
              <a:rPr lang="en-US" dirty="0"/>
              <a:t>So a peak load test in this case would test the application within the load specification but at the higher end.</a:t>
            </a:r>
            <a:endParaRPr lang="en-IN" dirty="0"/>
          </a:p>
        </p:txBody>
      </p:sp>
      <p:sp>
        <p:nvSpPr>
          <p:cNvPr id="3" name="Title 2">
            <a:extLst>
              <a:ext uri="{FF2B5EF4-FFF2-40B4-BE49-F238E27FC236}">
                <a16:creationId xmlns:a16="http://schemas.microsoft.com/office/drawing/2014/main" id="{070841D1-AB6F-C651-AE71-11F3AF587A2C}"/>
              </a:ext>
            </a:extLst>
          </p:cNvPr>
          <p:cNvSpPr>
            <a:spLocks noGrp="1"/>
          </p:cNvSpPr>
          <p:nvPr>
            <p:ph type="title"/>
          </p:nvPr>
        </p:nvSpPr>
        <p:spPr/>
        <p:txBody>
          <a:bodyPr/>
          <a:lstStyle/>
          <a:p>
            <a:r>
              <a:rPr lang="en-IN" dirty="0"/>
              <a:t>Performance Test Types</a:t>
            </a:r>
          </a:p>
        </p:txBody>
      </p:sp>
    </p:spTree>
    <p:extLst>
      <p:ext uri="{BB962C8B-B14F-4D97-AF65-F5344CB8AC3E}">
        <p14:creationId xmlns:p14="http://schemas.microsoft.com/office/powerpoint/2010/main" val="11659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Overview of Maven</a:t>
            </a:r>
          </a:p>
          <a:p>
            <a:pPr lvl="1"/>
            <a:r>
              <a:rPr lang="en-US" dirty="0"/>
              <a:t>Maven archetypes</a:t>
            </a:r>
          </a:p>
          <a:p>
            <a:pPr lvl="1"/>
            <a:r>
              <a:rPr lang="en-US" dirty="0"/>
              <a:t>Maven  life cycle phases</a:t>
            </a:r>
          </a:p>
          <a:p>
            <a:pPr lvl="1"/>
            <a:r>
              <a:rPr lang="en-US" dirty="0"/>
              <a:t>The pom.xml file</a:t>
            </a:r>
          </a:p>
          <a:p>
            <a:pPr lvl="1"/>
            <a:r>
              <a:rPr lang="en-US" dirty="0"/>
              <a:t>Creation of Java projects using Maven</a:t>
            </a:r>
          </a:p>
          <a:p>
            <a:pPr lvl="1"/>
            <a:r>
              <a:rPr lang="en-US" dirty="0"/>
              <a:t>Creation of war files</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A2E794-3D41-3467-6D20-1AA5A758B264}"/>
              </a:ext>
            </a:extLst>
          </p:cNvPr>
          <p:cNvSpPr>
            <a:spLocks noGrp="1"/>
          </p:cNvSpPr>
          <p:nvPr>
            <p:ph sz="quarter" idx="12"/>
          </p:nvPr>
        </p:nvSpPr>
        <p:spPr/>
        <p:txBody>
          <a:bodyPr>
            <a:normAutofit fontScale="92500" lnSpcReduction="20000"/>
          </a:bodyPr>
          <a:lstStyle/>
          <a:p>
            <a:r>
              <a:rPr lang="en-US" dirty="0"/>
              <a:t>Soak Tests or Endurance Tests</a:t>
            </a:r>
          </a:p>
          <a:p>
            <a:r>
              <a:rPr lang="en-US" dirty="0"/>
              <a:t>In a soak test (also called an endurance test), the application is subjected to a specified load that is within the specified limit but for a long duration. </a:t>
            </a:r>
          </a:p>
          <a:p>
            <a:r>
              <a:rPr lang="en-US" dirty="0"/>
              <a:t>It is performed for many hours at a time. </a:t>
            </a:r>
          </a:p>
          <a:p>
            <a:r>
              <a:rPr lang="en-US" dirty="0"/>
              <a:t>This test determines if the application is properly reusing its resources.</a:t>
            </a:r>
          </a:p>
          <a:p>
            <a:r>
              <a:rPr lang="en-US" dirty="0"/>
              <a:t>This test will surface problems like the following:</a:t>
            </a:r>
          </a:p>
          <a:p>
            <a:pPr marL="225425" lvl="1" indent="0">
              <a:buNone/>
            </a:pPr>
            <a:r>
              <a:rPr lang="en-US" dirty="0"/>
              <a:t>• Memory leaks in the application</a:t>
            </a:r>
          </a:p>
          <a:p>
            <a:pPr marL="225425" lvl="1" indent="0">
              <a:buNone/>
            </a:pPr>
            <a:r>
              <a:rPr lang="en-US" dirty="0"/>
              <a:t>• Database connections exhaustion</a:t>
            </a:r>
          </a:p>
          <a:p>
            <a:pPr marL="225425" lvl="1" indent="0">
              <a:buNone/>
            </a:pPr>
            <a:r>
              <a:rPr lang="en-US" dirty="0"/>
              <a:t>• Network connection exhaustion</a:t>
            </a:r>
          </a:p>
          <a:p>
            <a:pPr marL="225425" lvl="1" indent="0">
              <a:buNone/>
            </a:pPr>
            <a:r>
              <a:rPr lang="en-US" dirty="0"/>
              <a:t>• Log files becoming full and log rotation</a:t>
            </a:r>
          </a:p>
          <a:p>
            <a:pPr marL="225425" lvl="1" indent="0">
              <a:buNone/>
            </a:pPr>
            <a:r>
              <a:rPr lang="en-US" dirty="0"/>
              <a:t>• Other resource exhaustion</a:t>
            </a:r>
            <a:endParaRPr lang="en-IN" dirty="0"/>
          </a:p>
        </p:txBody>
      </p:sp>
      <p:sp>
        <p:nvSpPr>
          <p:cNvPr id="3" name="Title 2">
            <a:extLst>
              <a:ext uri="{FF2B5EF4-FFF2-40B4-BE49-F238E27FC236}">
                <a16:creationId xmlns:a16="http://schemas.microsoft.com/office/drawing/2014/main" id="{070841D1-AB6F-C651-AE71-11F3AF587A2C}"/>
              </a:ext>
            </a:extLst>
          </p:cNvPr>
          <p:cNvSpPr>
            <a:spLocks noGrp="1"/>
          </p:cNvSpPr>
          <p:nvPr>
            <p:ph type="title"/>
          </p:nvPr>
        </p:nvSpPr>
        <p:spPr/>
        <p:txBody>
          <a:bodyPr/>
          <a:lstStyle/>
          <a:p>
            <a:r>
              <a:rPr lang="en-IN" dirty="0"/>
              <a:t>Performance Test Types</a:t>
            </a:r>
          </a:p>
        </p:txBody>
      </p:sp>
    </p:spTree>
    <p:extLst>
      <p:ext uri="{BB962C8B-B14F-4D97-AF65-F5344CB8AC3E}">
        <p14:creationId xmlns:p14="http://schemas.microsoft.com/office/powerpoint/2010/main" val="974206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C8EEE-BE2E-2952-CF1D-8CC570CEDAC3}"/>
              </a:ext>
            </a:extLst>
          </p:cNvPr>
          <p:cNvSpPr>
            <a:spLocks noGrp="1"/>
          </p:cNvSpPr>
          <p:nvPr>
            <p:ph type="title"/>
          </p:nvPr>
        </p:nvSpPr>
        <p:spPr/>
        <p:txBody>
          <a:bodyPr/>
          <a:lstStyle/>
          <a:p>
            <a:r>
              <a:rPr lang="en-IN" dirty="0"/>
              <a:t>Performance Tuning</a:t>
            </a:r>
          </a:p>
        </p:txBody>
      </p:sp>
      <p:pic>
        <p:nvPicPr>
          <p:cNvPr id="5" name="Picture 4">
            <a:extLst>
              <a:ext uri="{FF2B5EF4-FFF2-40B4-BE49-F238E27FC236}">
                <a16:creationId xmlns:a16="http://schemas.microsoft.com/office/drawing/2014/main" id="{D433D2E0-7F6C-B2C8-5C75-4B6E2CB53785}"/>
              </a:ext>
            </a:extLst>
          </p:cNvPr>
          <p:cNvPicPr>
            <a:picLocks noChangeAspect="1"/>
          </p:cNvPicPr>
          <p:nvPr/>
        </p:nvPicPr>
        <p:blipFill>
          <a:blip r:embed="rId2"/>
          <a:stretch>
            <a:fillRect/>
          </a:stretch>
        </p:blipFill>
        <p:spPr>
          <a:xfrm>
            <a:off x="2047023" y="1421169"/>
            <a:ext cx="4772025" cy="5436831"/>
          </a:xfrm>
          <a:prstGeom prst="rect">
            <a:avLst/>
          </a:prstGeom>
        </p:spPr>
      </p:pic>
    </p:spTree>
    <p:extLst>
      <p:ext uri="{BB962C8B-B14F-4D97-AF65-F5344CB8AC3E}">
        <p14:creationId xmlns:p14="http://schemas.microsoft.com/office/powerpoint/2010/main" val="2160630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2A9FE9-9759-57A3-8FB3-9A0DB39D9139}"/>
              </a:ext>
            </a:extLst>
          </p:cNvPr>
          <p:cNvSpPr>
            <a:spLocks noGrp="1"/>
          </p:cNvSpPr>
          <p:nvPr>
            <p:ph sz="quarter" idx="12"/>
          </p:nvPr>
        </p:nvSpPr>
        <p:spPr/>
        <p:txBody>
          <a:bodyPr>
            <a:normAutofit fontScale="92500" lnSpcReduction="10000"/>
          </a:bodyPr>
          <a:lstStyle/>
          <a:p>
            <a:r>
              <a:rPr lang="en-US" dirty="0"/>
              <a:t>JMeter is a desktop application, designed to test and measure the performance and Functional behavior of client/server applications, such as web applications or FTP applications. </a:t>
            </a:r>
          </a:p>
          <a:p>
            <a:r>
              <a:rPr lang="en-US" dirty="0"/>
              <a:t>It is one of the most widely used open-source, freely distributed testing application that the Net can offer. </a:t>
            </a:r>
          </a:p>
          <a:p>
            <a:r>
              <a:rPr lang="en-US" dirty="0"/>
              <a:t>It is purely Java-based and is highly extensible through a provided API (Application Programming Interface). </a:t>
            </a:r>
          </a:p>
          <a:p>
            <a:r>
              <a:rPr lang="en-US" dirty="0"/>
              <a:t>JMeter works by acting as the "client side" of a "client/server" application. </a:t>
            </a:r>
          </a:p>
          <a:p>
            <a:r>
              <a:rPr lang="en-US" dirty="0"/>
              <a:t>It measures response time and all other server resources such as CPU loads, memory usage, and resource usage. </a:t>
            </a:r>
          </a:p>
        </p:txBody>
      </p:sp>
      <p:sp>
        <p:nvSpPr>
          <p:cNvPr id="3" name="Title 2">
            <a:extLst>
              <a:ext uri="{FF2B5EF4-FFF2-40B4-BE49-F238E27FC236}">
                <a16:creationId xmlns:a16="http://schemas.microsoft.com/office/drawing/2014/main" id="{87D1ECF2-DE01-D1BB-9555-67B161F42519}"/>
              </a:ext>
            </a:extLst>
          </p:cNvPr>
          <p:cNvSpPr>
            <a:spLocks noGrp="1"/>
          </p:cNvSpPr>
          <p:nvPr>
            <p:ph type="title"/>
          </p:nvPr>
        </p:nvSpPr>
        <p:spPr/>
        <p:txBody>
          <a:bodyPr/>
          <a:lstStyle/>
          <a:p>
            <a:r>
              <a:rPr lang="en-IN" dirty="0"/>
              <a:t>JMeter</a:t>
            </a:r>
          </a:p>
        </p:txBody>
      </p:sp>
    </p:spTree>
    <p:extLst>
      <p:ext uri="{BB962C8B-B14F-4D97-AF65-F5344CB8AC3E}">
        <p14:creationId xmlns:p14="http://schemas.microsoft.com/office/powerpoint/2010/main" val="1971322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2A9FE9-9759-57A3-8FB3-9A0DB39D9139}"/>
              </a:ext>
            </a:extLst>
          </p:cNvPr>
          <p:cNvSpPr>
            <a:spLocks noGrp="1"/>
          </p:cNvSpPr>
          <p:nvPr>
            <p:ph sz="quarter" idx="12"/>
          </p:nvPr>
        </p:nvSpPr>
        <p:spPr/>
        <p:txBody>
          <a:bodyPr>
            <a:normAutofit fontScale="92500"/>
          </a:bodyPr>
          <a:lstStyle/>
          <a:p>
            <a:r>
              <a:rPr lang="en-US" dirty="0"/>
              <a:t>JMeter can be used effectively for functional test automation. </a:t>
            </a:r>
          </a:p>
          <a:p>
            <a:r>
              <a:rPr lang="en-US" dirty="0"/>
              <a:t>In addition, it has tools that support regression testing of similar types of applications. </a:t>
            </a:r>
          </a:p>
          <a:p>
            <a:r>
              <a:rPr lang="en-US" dirty="0"/>
              <a:t>It was originally designed for testing web applications,</a:t>
            </a:r>
          </a:p>
          <a:p>
            <a:r>
              <a:rPr lang="en-US" dirty="0"/>
              <a:t>It has been extended to support other test functions. </a:t>
            </a:r>
          </a:p>
          <a:p>
            <a:r>
              <a:rPr lang="en-US" dirty="0"/>
              <a:t>It was first and still is being developed as one of the Apache Jakarta Projects (http://jakarta.apache.org), as this project offer a diverse set of open-source Java solutions.</a:t>
            </a:r>
          </a:p>
          <a:p>
            <a:r>
              <a:rPr lang="en-US" dirty="0"/>
              <a:t>JMeter was first developed by Stefano </a:t>
            </a:r>
            <a:r>
              <a:rPr lang="en-US" dirty="0" err="1"/>
              <a:t>Mazzocchi</a:t>
            </a:r>
            <a:r>
              <a:rPr lang="en-US" dirty="0"/>
              <a:t> of the Apache Software Foundation. </a:t>
            </a:r>
          </a:p>
        </p:txBody>
      </p:sp>
      <p:sp>
        <p:nvSpPr>
          <p:cNvPr id="3" name="Title 2">
            <a:extLst>
              <a:ext uri="{FF2B5EF4-FFF2-40B4-BE49-F238E27FC236}">
                <a16:creationId xmlns:a16="http://schemas.microsoft.com/office/drawing/2014/main" id="{87D1ECF2-DE01-D1BB-9555-67B161F42519}"/>
              </a:ext>
            </a:extLst>
          </p:cNvPr>
          <p:cNvSpPr>
            <a:spLocks noGrp="1"/>
          </p:cNvSpPr>
          <p:nvPr>
            <p:ph type="title"/>
          </p:nvPr>
        </p:nvSpPr>
        <p:spPr/>
        <p:txBody>
          <a:bodyPr/>
          <a:lstStyle/>
          <a:p>
            <a:r>
              <a:rPr lang="en-IN" dirty="0"/>
              <a:t>JMeter</a:t>
            </a:r>
          </a:p>
        </p:txBody>
      </p:sp>
    </p:spTree>
    <p:extLst>
      <p:ext uri="{BB962C8B-B14F-4D97-AF65-F5344CB8AC3E}">
        <p14:creationId xmlns:p14="http://schemas.microsoft.com/office/powerpoint/2010/main" val="209880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lstStyle/>
          <a:p>
            <a:r>
              <a:rPr lang="en-IN" dirty="0"/>
              <a:t>Introduction</a:t>
            </a:r>
          </a:p>
          <a:p>
            <a:r>
              <a:rPr lang="en-IN" dirty="0"/>
              <a:t>Running </a:t>
            </a:r>
            <a:r>
              <a:rPr lang="en-IN" dirty="0" err="1"/>
              <a:t>Jmeter</a:t>
            </a:r>
            <a:endParaRPr lang="en-IN" dirty="0"/>
          </a:p>
          <a:p>
            <a:r>
              <a:rPr lang="en-US" dirty="0"/>
              <a:t>Introduction to Elements of JMeter Test Plan</a:t>
            </a:r>
          </a:p>
          <a:p>
            <a:r>
              <a:rPr lang="en-IN" dirty="0"/>
              <a:t>Building a Test Plan</a:t>
            </a:r>
          </a:p>
          <a:p>
            <a:r>
              <a:rPr lang="en-IN" dirty="0"/>
              <a:t>Adding Users</a:t>
            </a:r>
          </a:p>
          <a:p>
            <a:r>
              <a:rPr lang="en-IN" dirty="0"/>
              <a:t>Recording Tests Using </a:t>
            </a:r>
            <a:r>
              <a:rPr lang="en-IN" dirty="0" err="1"/>
              <a:t>Jmeter</a:t>
            </a:r>
            <a:endParaRPr lang="en-IN" dirty="0"/>
          </a:p>
          <a:p>
            <a:r>
              <a:rPr lang="en-US" dirty="0"/>
              <a:t>Handling the dynamic server values</a:t>
            </a:r>
          </a:p>
          <a:p>
            <a:r>
              <a:rPr lang="en-IN" dirty="0"/>
              <a:t>Parameterize with test data</a:t>
            </a:r>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JMeter Goals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2A9FE9-9759-57A3-8FB3-9A0DB39D9139}"/>
              </a:ext>
            </a:extLst>
          </p:cNvPr>
          <p:cNvSpPr>
            <a:spLocks noGrp="1"/>
          </p:cNvSpPr>
          <p:nvPr>
            <p:ph sz="quarter" idx="12"/>
          </p:nvPr>
        </p:nvSpPr>
        <p:spPr/>
        <p:txBody>
          <a:bodyPr>
            <a:normAutofit/>
          </a:bodyPr>
          <a:lstStyle/>
          <a:p>
            <a:r>
              <a:rPr lang="en-US" dirty="0"/>
              <a:t>He wrote it primarily to test the performance of Apache </a:t>
            </a:r>
            <a:r>
              <a:rPr lang="en-US" dirty="0" err="1"/>
              <a:t>JServ,which</a:t>
            </a:r>
            <a:r>
              <a:rPr lang="en-US" dirty="0"/>
              <a:t> was later replaced by the Apache Tomcat Project. </a:t>
            </a:r>
          </a:p>
          <a:p>
            <a:r>
              <a:rPr lang="en-US" dirty="0"/>
              <a:t>JMeter has since been developed and has expanded to load-test FTP servers, database servers, and Java Servlets and objects. </a:t>
            </a:r>
          </a:p>
          <a:p>
            <a:r>
              <a:rPr lang="en-US" dirty="0"/>
              <a:t>Today, it has been widely accepted as a performance testing tool for web applications.</a:t>
            </a:r>
          </a:p>
        </p:txBody>
      </p:sp>
      <p:sp>
        <p:nvSpPr>
          <p:cNvPr id="3" name="Title 2">
            <a:extLst>
              <a:ext uri="{FF2B5EF4-FFF2-40B4-BE49-F238E27FC236}">
                <a16:creationId xmlns:a16="http://schemas.microsoft.com/office/drawing/2014/main" id="{87D1ECF2-DE01-D1BB-9555-67B161F42519}"/>
              </a:ext>
            </a:extLst>
          </p:cNvPr>
          <p:cNvSpPr>
            <a:spLocks noGrp="1"/>
          </p:cNvSpPr>
          <p:nvPr>
            <p:ph type="title"/>
          </p:nvPr>
        </p:nvSpPr>
        <p:spPr/>
        <p:txBody>
          <a:bodyPr/>
          <a:lstStyle/>
          <a:p>
            <a:r>
              <a:rPr lang="en-IN" dirty="0"/>
              <a:t>JMeter</a:t>
            </a:r>
          </a:p>
        </p:txBody>
      </p:sp>
    </p:spTree>
    <p:extLst>
      <p:ext uri="{BB962C8B-B14F-4D97-AF65-F5344CB8AC3E}">
        <p14:creationId xmlns:p14="http://schemas.microsoft.com/office/powerpoint/2010/main" val="233216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BD39E5-8AFB-FC4F-C75C-72D754B79C46}"/>
              </a:ext>
            </a:extLst>
          </p:cNvPr>
          <p:cNvSpPr>
            <a:spLocks noGrp="1"/>
          </p:cNvSpPr>
          <p:nvPr>
            <p:ph sz="quarter" idx="12"/>
          </p:nvPr>
        </p:nvSpPr>
        <p:spPr>
          <a:xfrm>
            <a:off x="457201" y="1381125"/>
            <a:ext cx="8228012" cy="5159634"/>
          </a:xfrm>
        </p:spPr>
        <p:txBody>
          <a:bodyPr>
            <a:normAutofit fontScale="85000" lnSpcReduction="20000"/>
          </a:bodyPr>
          <a:lstStyle/>
          <a:p>
            <a:r>
              <a:rPr lang="en-US" dirty="0"/>
              <a:t>Performance testing of HTTP and FTP servers, and database queries</a:t>
            </a:r>
          </a:p>
          <a:p>
            <a:r>
              <a:rPr lang="en-US" dirty="0"/>
              <a:t>100% Java-based, hence has features that any Java application has:</a:t>
            </a:r>
          </a:p>
          <a:p>
            <a:pPr lvl="1"/>
            <a:r>
              <a:rPr lang="en-US" dirty="0"/>
              <a:t>Portability: can run on any JVMs</a:t>
            </a:r>
          </a:p>
          <a:p>
            <a:pPr lvl="1"/>
            <a:r>
              <a:rPr lang="en-US" dirty="0"/>
              <a:t>Concurrency: by many threads and of different functions by separate thread groups</a:t>
            </a:r>
          </a:p>
          <a:p>
            <a:pPr lvl="1"/>
            <a:r>
              <a:rPr lang="en-US" dirty="0"/>
              <a:t>Extensible:</a:t>
            </a:r>
          </a:p>
          <a:p>
            <a:pPr marL="457200" lvl="2" indent="0">
              <a:buNone/>
            </a:pPr>
            <a:r>
              <a:rPr lang="en-US" dirty="0"/>
              <a:t>– Unlimited testing capabilities—various samplers can be used</a:t>
            </a:r>
          </a:p>
          <a:p>
            <a:pPr marL="457200" lvl="2" indent="0">
              <a:buNone/>
            </a:pPr>
            <a:r>
              <a:rPr lang="en-US" dirty="0"/>
              <a:t>– Pluggable timers allow simulation of various types of loads</a:t>
            </a:r>
          </a:p>
          <a:p>
            <a:pPr marL="457200" lvl="2" indent="0">
              <a:buNone/>
            </a:pPr>
            <a:r>
              <a:rPr lang="en-US" dirty="0"/>
              <a:t>– API and/or plug-ins allow great extendibility as well as customization</a:t>
            </a:r>
          </a:p>
          <a:p>
            <a:pPr marL="457200" lvl="2" indent="0">
              <a:buNone/>
            </a:pPr>
            <a:r>
              <a:rPr lang="en-US" dirty="0"/>
              <a:t>– Built-in functions can be used to provide dynamic input to a test</a:t>
            </a:r>
          </a:p>
          <a:p>
            <a:pPr marL="457200" lvl="2" indent="0">
              <a:buNone/>
            </a:pPr>
            <a:r>
              <a:rPr lang="en-US" dirty="0"/>
              <a:t>– Scriptable Samplers</a:t>
            </a:r>
          </a:p>
          <a:p>
            <a:r>
              <a:rPr lang="en-US" dirty="0"/>
              <a:t>Efficient GUI (Java Swing) design and lightweight component support allows faster execution and more accurate timings Caching of test results and data providing offline analysis/replaying of test results</a:t>
            </a:r>
            <a:endParaRPr lang="en-IN" dirty="0"/>
          </a:p>
        </p:txBody>
      </p:sp>
      <p:sp>
        <p:nvSpPr>
          <p:cNvPr id="3" name="Title 2">
            <a:extLst>
              <a:ext uri="{FF2B5EF4-FFF2-40B4-BE49-F238E27FC236}">
                <a16:creationId xmlns:a16="http://schemas.microsoft.com/office/drawing/2014/main" id="{C1ECDEDE-0885-B3D4-C907-1BFB28D04CF2}"/>
              </a:ext>
            </a:extLst>
          </p:cNvPr>
          <p:cNvSpPr>
            <a:spLocks noGrp="1"/>
          </p:cNvSpPr>
          <p:nvPr>
            <p:ph type="title"/>
          </p:nvPr>
        </p:nvSpPr>
        <p:spPr/>
        <p:txBody>
          <a:bodyPr/>
          <a:lstStyle/>
          <a:p>
            <a:r>
              <a:rPr lang="en-US" dirty="0"/>
              <a:t>What JMeter Can Do for You</a:t>
            </a:r>
            <a:endParaRPr lang="en-IN" dirty="0"/>
          </a:p>
        </p:txBody>
      </p:sp>
    </p:spTree>
    <p:extLst>
      <p:ext uri="{BB962C8B-B14F-4D97-AF65-F5344CB8AC3E}">
        <p14:creationId xmlns:p14="http://schemas.microsoft.com/office/powerpoint/2010/main" val="2030197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a:t>
            </a:r>
            <a:endParaRPr lang="en-IN" dirty="0"/>
          </a:p>
        </p:txBody>
      </p:sp>
      <p:pic>
        <p:nvPicPr>
          <p:cNvPr id="5122" name="Picture 2" descr="http://cdn.guru99.com/images/JmeterAdvanat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360" y="1623138"/>
            <a:ext cx="7318942" cy="473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841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How does </a:t>
            </a:r>
            <a:r>
              <a:rPr lang="en-IN" b="1" dirty="0" err="1"/>
              <a:t>JMeter</a:t>
            </a:r>
            <a:r>
              <a:rPr lang="en-IN" b="1" dirty="0"/>
              <a:t> work ?</a:t>
            </a:r>
          </a:p>
        </p:txBody>
      </p:sp>
      <p:pic>
        <p:nvPicPr>
          <p:cNvPr id="6146" name="Picture 2" descr="http://cdn.guru99.com/images/IMG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60" y="1772485"/>
            <a:ext cx="6934337" cy="4361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570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cdn.guru99.com/images/IMG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261" y="1768863"/>
            <a:ext cx="4272885" cy="47985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47DD0B-C609-DEDE-DCFA-112BF55CD348}"/>
              </a:ext>
            </a:extLst>
          </p:cNvPr>
          <p:cNvSpPr>
            <a:spLocks noGrp="1"/>
          </p:cNvSpPr>
          <p:nvPr>
            <p:ph type="title"/>
          </p:nvPr>
        </p:nvSpPr>
        <p:spPr/>
        <p:txBody>
          <a:bodyPr/>
          <a:lstStyle/>
          <a:p>
            <a:r>
              <a:rPr lang="en-IN" dirty="0"/>
              <a:t>How does JMeter work ?</a:t>
            </a:r>
          </a:p>
        </p:txBody>
      </p:sp>
    </p:spTree>
    <p:extLst>
      <p:ext uri="{BB962C8B-B14F-4D97-AF65-F5344CB8AC3E}">
        <p14:creationId xmlns:p14="http://schemas.microsoft.com/office/powerpoint/2010/main" val="592851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C0B5F5-ECE7-489B-FACF-91EC27E2F398}"/>
              </a:ext>
            </a:extLst>
          </p:cNvPr>
          <p:cNvSpPr>
            <a:spLocks noGrp="1"/>
          </p:cNvSpPr>
          <p:nvPr>
            <p:ph sz="quarter" idx="12"/>
          </p:nvPr>
        </p:nvSpPr>
        <p:spPr/>
        <p:txBody>
          <a:bodyPr>
            <a:normAutofit fontScale="92500" lnSpcReduction="20000"/>
          </a:bodyPr>
          <a:lstStyle/>
          <a:p>
            <a:r>
              <a:rPr lang="en-US" dirty="0"/>
              <a:t>A typical test plan will consist of one or more Thread Groups, logic controllers, listeners, timers, assertions, and configuration elements:</a:t>
            </a:r>
          </a:p>
          <a:p>
            <a:pPr lvl="1"/>
            <a:r>
              <a:rPr lang="en-US" dirty="0"/>
              <a:t>Thread Group—each thread simulates a single user. All elements of a test plan must be under a thread group.</a:t>
            </a:r>
          </a:p>
          <a:p>
            <a:pPr lvl="1"/>
            <a:r>
              <a:rPr lang="en-US" dirty="0"/>
              <a:t>Listeners—Provide access to the information gathered by JMeter about the test cases while JMeter runs.</a:t>
            </a:r>
          </a:p>
          <a:p>
            <a:pPr lvl="1"/>
            <a:r>
              <a:rPr lang="en-US" dirty="0"/>
              <a:t>Controllers—Samplers tell JMeter to send requests to a server, while Logical Controllers let you customize its logic.</a:t>
            </a:r>
          </a:p>
          <a:p>
            <a:pPr lvl="1"/>
            <a:r>
              <a:rPr lang="en-US" dirty="0"/>
              <a:t>Timers—Allow JMeter to delay between each request that a thread makes.</a:t>
            </a:r>
          </a:p>
          <a:p>
            <a:pPr lvl="1"/>
            <a:r>
              <a:rPr lang="en-US" dirty="0"/>
              <a:t>Assertions—Allow you to "test" that your application is returning the results you expect it to.</a:t>
            </a:r>
          </a:p>
          <a:p>
            <a:pPr lvl="1"/>
            <a:r>
              <a:rPr lang="en-US" dirty="0"/>
              <a:t>Configuration Elements—Working closely with a Sampler, these can add to or modify requests.</a:t>
            </a:r>
            <a:endParaRPr lang="en-IN" dirty="0"/>
          </a:p>
        </p:txBody>
      </p:sp>
      <p:sp>
        <p:nvSpPr>
          <p:cNvPr id="2" name="Title 1">
            <a:extLst>
              <a:ext uri="{FF2B5EF4-FFF2-40B4-BE49-F238E27FC236}">
                <a16:creationId xmlns:a16="http://schemas.microsoft.com/office/drawing/2014/main" id="{0F89752A-77AC-BA4D-D902-F81B71E8E22A}"/>
              </a:ext>
            </a:extLst>
          </p:cNvPr>
          <p:cNvSpPr>
            <a:spLocks noGrp="1"/>
          </p:cNvSpPr>
          <p:nvPr>
            <p:ph type="title"/>
          </p:nvPr>
        </p:nvSpPr>
        <p:spPr/>
        <p:txBody>
          <a:bodyPr/>
          <a:lstStyle/>
          <a:p>
            <a:r>
              <a:rPr lang="en-IN" dirty="0"/>
              <a:t>The Look-How-Easy-to-Use GUI</a:t>
            </a:r>
          </a:p>
        </p:txBody>
      </p:sp>
    </p:spTree>
    <p:extLst>
      <p:ext uri="{BB962C8B-B14F-4D97-AF65-F5344CB8AC3E}">
        <p14:creationId xmlns:p14="http://schemas.microsoft.com/office/powerpoint/2010/main" val="2124211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Download </a:t>
            </a:r>
            <a:r>
              <a:rPr lang="en-IN" b="1" dirty="0" err="1"/>
              <a:t>Jmeter</a:t>
            </a:r>
            <a:br>
              <a:rPr lang="en-IN" b="1" dirty="0"/>
            </a:br>
            <a:endParaRPr lang="en-IN" dirty="0"/>
          </a:p>
        </p:txBody>
      </p:sp>
      <p:pic>
        <p:nvPicPr>
          <p:cNvPr id="4" name="Picture 3">
            <a:extLst>
              <a:ext uri="{FF2B5EF4-FFF2-40B4-BE49-F238E27FC236}">
                <a16:creationId xmlns:a16="http://schemas.microsoft.com/office/drawing/2014/main" id="{F25BDF68-7183-ADE1-9AEA-22E9D42BBEFD}"/>
              </a:ext>
            </a:extLst>
          </p:cNvPr>
          <p:cNvPicPr>
            <a:picLocks noChangeAspect="1"/>
          </p:cNvPicPr>
          <p:nvPr/>
        </p:nvPicPr>
        <p:blipFill rotWithShape="1">
          <a:blip r:embed="rId2"/>
          <a:srcRect l="21633" t="22517" r="16735" b="28866"/>
          <a:stretch/>
        </p:blipFill>
        <p:spPr>
          <a:xfrm>
            <a:off x="461034" y="1884782"/>
            <a:ext cx="8243251" cy="3657601"/>
          </a:xfrm>
          <a:prstGeom prst="rect">
            <a:avLst/>
          </a:prstGeom>
        </p:spPr>
      </p:pic>
    </p:spTree>
    <p:extLst>
      <p:ext uri="{BB962C8B-B14F-4D97-AF65-F5344CB8AC3E}">
        <p14:creationId xmlns:p14="http://schemas.microsoft.com/office/powerpoint/2010/main" val="2720945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Installation</a:t>
            </a:r>
          </a:p>
        </p:txBody>
      </p:sp>
      <p:pic>
        <p:nvPicPr>
          <p:cNvPr id="10242" name="Picture 2" descr="http://cdn.guru99.com/images/ApacheJmeter2_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487" y="1502107"/>
            <a:ext cx="3899848" cy="4340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30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Start </a:t>
            </a:r>
            <a:r>
              <a:rPr lang="en-IN" b="1" dirty="0" err="1"/>
              <a:t>JMeter</a:t>
            </a:r>
            <a:r>
              <a:rPr lang="en-IN" b="1" dirty="0"/>
              <a:t> in GUI Mode</a:t>
            </a:r>
            <a:br>
              <a:rPr lang="en-IN" b="1" dirty="0"/>
            </a:b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713" y="1502442"/>
            <a:ext cx="5046260" cy="4050509"/>
          </a:xfrm>
          <a:prstGeom prst="rect">
            <a:avLst/>
          </a:prstGeom>
        </p:spPr>
      </p:pic>
    </p:spTree>
    <p:extLst>
      <p:ext uri="{BB962C8B-B14F-4D97-AF65-F5344CB8AC3E}">
        <p14:creationId xmlns:p14="http://schemas.microsoft.com/office/powerpoint/2010/main" val="3369662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Start </a:t>
            </a:r>
            <a:r>
              <a:rPr lang="en-IN" b="1" dirty="0" err="1"/>
              <a:t>JMeter</a:t>
            </a:r>
            <a:r>
              <a:rPr lang="en-IN" b="1" dirty="0"/>
              <a:t> in GUI Mode</a:t>
            </a:r>
            <a:br>
              <a:rPr lang="en-IN" b="1" dirty="0"/>
            </a:br>
            <a:endParaRPr lang="en-IN" dirty="0"/>
          </a:p>
        </p:txBody>
      </p:sp>
      <p:pic>
        <p:nvPicPr>
          <p:cNvPr id="12290" name="Picture 2" descr="http://cdn.guru99.com/images/ApacheJmeterSn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508" y="1583994"/>
            <a:ext cx="6238994" cy="421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234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lstStyle/>
          <a:p>
            <a:r>
              <a:rPr lang="en-US" dirty="0"/>
              <a:t>Adding Assertions to the test script</a:t>
            </a:r>
          </a:p>
          <a:p>
            <a:r>
              <a:rPr lang="en-US" dirty="0"/>
              <a:t>Building a Monitor Test Plan</a:t>
            </a:r>
          </a:p>
          <a:p>
            <a:r>
              <a:rPr lang="en-US" dirty="0"/>
              <a:t>Running Multiple Scripts with </a:t>
            </a:r>
            <a:r>
              <a:rPr lang="en-US" dirty="0" err="1"/>
              <a:t>Jmeter</a:t>
            </a:r>
            <a:endParaRPr lang="en-US" dirty="0"/>
          </a:p>
          <a:p>
            <a:r>
              <a:rPr lang="en-US" dirty="0"/>
              <a:t>Reporting and Analyzing the Results</a:t>
            </a:r>
          </a:p>
          <a:p>
            <a:r>
              <a:rPr lang="en-IN" dirty="0"/>
              <a:t>Best Practices</a:t>
            </a:r>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JMeter Goals</a:t>
            </a:r>
          </a:p>
        </p:txBody>
      </p:sp>
    </p:spTree>
    <p:extLst>
      <p:ext uri="{BB962C8B-B14F-4D97-AF65-F5344CB8AC3E}">
        <p14:creationId xmlns:p14="http://schemas.microsoft.com/office/powerpoint/2010/main" val="195433646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Start </a:t>
            </a:r>
            <a:r>
              <a:rPr lang="en-IN" b="1" dirty="0" err="1"/>
              <a:t>JMeter</a:t>
            </a:r>
            <a:r>
              <a:rPr lang="en-IN" b="1" dirty="0"/>
              <a:t> in Server Mode</a:t>
            </a:r>
            <a:br>
              <a:rPr lang="en-IN" b="1" dirty="0"/>
            </a:br>
            <a:endParaRPr lang="en-IN" dirty="0"/>
          </a:p>
        </p:txBody>
      </p:sp>
      <p:pic>
        <p:nvPicPr>
          <p:cNvPr id="13314" name="Picture 2" descr="http://cdn.guru99.com/images/ApacheJmeter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2545207"/>
            <a:ext cx="6800375" cy="171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34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Start </a:t>
            </a:r>
            <a:r>
              <a:rPr lang="en-IN" b="1" dirty="0" err="1"/>
              <a:t>JMeter</a:t>
            </a:r>
            <a:r>
              <a:rPr lang="en-IN" b="1" dirty="0"/>
              <a:t> in command line mode</a:t>
            </a:r>
            <a:br>
              <a:rPr lang="en-IN" b="1" dirty="0"/>
            </a:br>
            <a:endParaRPr lang="en-IN" dirty="0"/>
          </a:p>
        </p:txBody>
      </p:sp>
      <p:pic>
        <p:nvPicPr>
          <p:cNvPr id="14338" name="Picture 2" descr="http://cdn.guru99.com/images/ApacheJmeterCommandL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27" y="2464273"/>
            <a:ext cx="7205909" cy="178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804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Start </a:t>
            </a:r>
            <a:r>
              <a:rPr lang="en-IN" b="1" dirty="0" err="1"/>
              <a:t>JMeter</a:t>
            </a:r>
            <a:r>
              <a:rPr lang="en-IN" b="1" dirty="0"/>
              <a:t> in command line mode</a:t>
            </a:r>
            <a:br>
              <a:rPr lang="en-IN" b="1" dirty="0"/>
            </a:br>
            <a:endParaRPr lang="en-IN" dirty="0"/>
          </a:p>
        </p:txBody>
      </p:sp>
      <p:pic>
        <p:nvPicPr>
          <p:cNvPr id="15362" name="Picture 2" descr="http://cdn.guru99.com/images/jmetercommandline_2_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8151" y="2566632"/>
            <a:ext cx="6287351" cy="2794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68151" y="1900671"/>
            <a:ext cx="6094041" cy="369332"/>
          </a:xfrm>
          <a:prstGeom prst="rect">
            <a:avLst/>
          </a:prstGeom>
        </p:spPr>
        <p:txBody>
          <a:bodyPr wrap="none">
            <a:spAutoFit/>
          </a:bodyPr>
          <a:lstStyle/>
          <a:p>
            <a:r>
              <a:rPr lang="en-IN" b="1" i="1" dirty="0" err="1">
                <a:solidFill>
                  <a:srgbClr val="343434"/>
                </a:solidFill>
                <a:latin typeface="Droid Sans"/>
              </a:rPr>
              <a:t>jmeter</a:t>
            </a:r>
            <a:r>
              <a:rPr lang="en-IN" b="1" i="1" dirty="0">
                <a:solidFill>
                  <a:srgbClr val="343434"/>
                </a:solidFill>
                <a:latin typeface="Droid Sans"/>
              </a:rPr>
              <a:t> -n -t </a:t>
            </a:r>
            <a:r>
              <a:rPr lang="en-IN" b="1" i="1" dirty="0" err="1">
                <a:solidFill>
                  <a:srgbClr val="343434"/>
                </a:solidFill>
                <a:latin typeface="Droid Sans"/>
              </a:rPr>
              <a:t>testPlan.jmx</a:t>
            </a:r>
            <a:r>
              <a:rPr lang="en-IN" b="1" i="1" dirty="0">
                <a:solidFill>
                  <a:srgbClr val="343434"/>
                </a:solidFill>
                <a:latin typeface="Droid Sans"/>
              </a:rPr>
              <a:t> - l </a:t>
            </a:r>
            <a:r>
              <a:rPr lang="en-IN" b="1" i="1" dirty="0" err="1">
                <a:solidFill>
                  <a:srgbClr val="343434"/>
                </a:solidFill>
                <a:latin typeface="Droid Sans"/>
              </a:rPr>
              <a:t>log.jtl</a:t>
            </a:r>
            <a:r>
              <a:rPr lang="en-IN" b="1" i="1" dirty="0">
                <a:solidFill>
                  <a:srgbClr val="343434"/>
                </a:solidFill>
                <a:latin typeface="Droid Sans"/>
              </a:rPr>
              <a:t> -H 127.0.0.1 -P 8000</a:t>
            </a:r>
            <a:endParaRPr lang="en-IN" dirty="0"/>
          </a:p>
        </p:txBody>
      </p:sp>
    </p:spTree>
    <p:extLst>
      <p:ext uri="{BB962C8B-B14F-4D97-AF65-F5344CB8AC3E}">
        <p14:creationId xmlns:p14="http://schemas.microsoft.com/office/powerpoint/2010/main" val="1596294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Components of a JMeter Test</a:t>
            </a:r>
            <a:endParaRPr lang="en-IN" dirty="0"/>
          </a:p>
        </p:txBody>
      </p:sp>
      <p:pic>
        <p:nvPicPr>
          <p:cNvPr id="16386" name="Picture 2" descr="http://cdn.guru99.com/images/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2166139"/>
            <a:ext cx="6891177" cy="269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399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2AFDB-956C-A4A9-3F97-E4742E2D3FF9}"/>
              </a:ext>
            </a:extLst>
          </p:cNvPr>
          <p:cNvSpPr>
            <a:spLocks noGrp="1"/>
          </p:cNvSpPr>
          <p:nvPr>
            <p:ph sz="quarter" idx="12"/>
          </p:nvPr>
        </p:nvSpPr>
        <p:spPr/>
        <p:txBody>
          <a:bodyPr>
            <a:normAutofit fontScale="85000" lnSpcReduction="10000"/>
          </a:bodyPr>
          <a:lstStyle/>
          <a:p>
            <a:r>
              <a:rPr lang="en-US" dirty="0"/>
              <a:t>The test plan is the top-most element and is the root of the tree. </a:t>
            </a:r>
          </a:p>
          <a:p>
            <a:r>
              <a:rPr lang="en-US" dirty="0"/>
              <a:t>For a test plan, the name, description, and user variables can be configured.</a:t>
            </a:r>
          </a:p>
          <a:p>
            <a:r>
              <a:rPr lang="en-US" dirty="0"/>
              <a:t>A Test Plan defines and provides a layout of how and what to test: the web application as well as the client server application.</a:t>
            </a:r>
          </a:p>
          <a:p>
            <a:r>
              <a:rPr lang="en-US" dirty="0"/>
              <a:t>It can be viewed as a container for running tests. </a:t>
            </a:r>
          </a:p>
          <a:p>
            <a:r>
              <a:rPr lang="en-US" dirty="0"/>
              <a:t>It provides a framework in which it will execute a sequence of operations or tools to perform the testing. </a:t>
            </a:r>
          </a:p>
          <a:p>
            <a:r>
              <a:rPr lang="en-US" dirty="0"/>
              <a:t>A test plan includes elements such as thread groups, logic controllers, sample-generating controllers, listeners, timers, assertions, and configuration elements. </a:t>
            </a:r>
          </a:p>
          <a:p>
            <a:r>
              <a:rPr lang="en-US" dirty="0"/>
              <a:t>A test plan must have at least one thread group.</a:t>
            </a:r>
            <a:endParaRPr lang="en-IN" dirty="0"/>
          </a:p>
        </p:txBody>
      </p:sp>
      <p:sp>
        <p:nvSpPr>
          <p:cNvPr id="2" name="Title 1">
            <a:extLst>
              <a:ext uri="{FF2B5EF4-FFF2-40B4-BE49-F238E27FC236}">
                <a16:creationId xmlns:a16="http://schemas.microsoft.com/office/drawing/2014/main" id="{894523D9-95D2-9CF0-B654-F452B7F80224}"/>
              </a:ext>
            </a:extLst>
          </p:cNvPr>
          <p:cNvSpPr>
            <a:spLocks noGrp="1"/>
          </p:cNvSpPr>
          <p:nvPr>
            <p:ph type="title"/>
          </p:nvPr>
        </p:nvSpPr>
        <p:spPr/>
        <p:txBody>
          <a:bodyPr/>
          <a:lstStyle/>
          <a:p>
            <a:r>
              <a:rPr lang="en-IN" dirty="0"/>
              <a:t>Test Plan</a:t>
            </a:r>
          </a:p>
        </p:txBody>
      </p:sp>
    </p:spTree>
    <p:extLst>
      <p:ext uri="{BB962C8B-B14F-4D97-AF65-F5344CB8AC3E}">
        <p14:creationId xmlns:p14="http://schemas.microsoft.com/office/powerpoint/2010/main" val="3231848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704325A-5B87-3F1F-A2EE-3E68FF504BF6}"/>
              </a:ext>
            </a:extLst>
          </p:cNvPr>
          <p:cNvSpPr>
            <a:spLocks noGrp="1"/>
          </p:cNvSpPr>
          <p:nvPr>
            <p:ph sz="quarter" idx="12"/>
          </p:nvPr>
        </p:nvSpPr>
        <p:spPr>
          <a:xfrm>
            <a:off x="457201" y="1381125"/>
            <a:ext cx="8304244" cy="1793692"/>
          </a:xfrm>
        </p:spPr>
        <p:txBody>
          <a:bodyPr>
            <a:normAutofit fontScale="77500" lnSpcReduction="20000"/>
          </a:bodyPr>
          <a:lstStyle/>
          <a:p>
            <a:r>
              <a:rPr lang="en-US" dirty="0"/>
              <a:t>Every test has one or more thread groups. </a:t>
            </a:r>
          </a:p>
          <a:p>
            <a:r>
              <a:rPr lang="en-US" dirty="0"/>
              <a:t>A thread group is a child element of a test plan. </a:t>
            </a:r>
          </a:p>
          <a:p>
            <a:r>
              <a:rPr lang="en-US" dirty="0"/>
              <a:t>Each thread group represents a use-case. </a:t>
            </a:r>
          </a:p>
          <a:p>
            <a:r>
              <a:rPr lang="en-US" dirty="0"/>
              <a:t>A thread group can be configured with the number of threads, ramp-up time, and other useful properties that allow you to control its behavior.</a:t>
            </a:r>
            <a:endParaRPr lang="en-IN" dirty="0"/>
          </a:p>
        </p:txBody>
      </p:sp>
      <p:sp>
        <p:nvSpPr>
          <p:cNvPr id="2" name="Title 1"/>
          <p:cNvSpPr>
            <a:spLocks noGrp="1"/>
          </p:cNvSpPr>
          <p:nvPr>
            <p:ph type="title"/>
          </p:nvPr>
        </p:nvSpPr>
        <p:spPr/>
        <p:txBody>
          <a:bodyPr>
            <a:normAutofit/>
          </a:bodyPr>
          <a:lstStyle/>
          <a:p>
            <a:r>
              <a:rPr lang="en-IN" b="1" dirty="0"/>
              <a:t>Thread Group</a:t>
            </a:r>
            <a:endParaRPr lang="en-IN" dirty="0"/>
          </a:p>
        </p:txBody>
      </p:sp>
      <p:pic>
        <p:nvPicPr>
          <p:cNvPr id="17410" name="Picture 2" descr="http://cdn.guru99.com/images/ThreadGro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515" y="3429000"/>
            <a:ext cx="6825861" cy="317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508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297CAA-E235-6579-EF47-B5412DCE159C}"/>
              </a:ext>
            </a:extLst>
          </p:cNvPr>
          <p:cNvSpPr>
            <a:spLocks noGrp="1"/>
          </p:cNvSpPr>
          <p:nvPr>
            <p:ph sz="quarter" idx="12"/>
          </p:nvPr>
        </p:nvSpPr>
        <p:spPr/>
        <p:txBody>
          <a:bodyPr>
            <a:normAutofit fontScale="92500" lnSpcReduction="10000"/>
          </a:bodyPr>
          <a:lstStyle/>
          <a:p>
            <a:r>
              <a:rPr lang="en-US" dirty="0"/>
              <a:t>Each thread group has one or more controller elements. </a:t>
            </a:r>
          </a:p>
          <a:p>
            <a:r>
              <a:rPr lang="en-US" dirty="0"/>
              <a:t>Logical controllers decide the flow of execution.</a:t>
            </a:r>
          </a:p>
          <a:p>
            <a:r>
              <a:rPr lang="en-US" dirty="0"/>
              <a:t>They determine the next Sampler to execute.</a:t>
            </a:r>
          </a:p>
          <a:p>
            <a:r>
              <a:rPr lang="en-US" dirty="0"/>
              <a:t>JMeter comes with many built-in logical controllers that provide precise control flow. </a:t>
            </a:r>
          </a:p>
          <a:p>
            <a:r>
              <a:rPr lang="en-US" dirty="0"/>
              <a:t>For example, the If controller and Switch controller provide branching; the </a:t>
            </a:r>
            <a:r>
              <a:rPr lang="en-US" dirty="0" err="1"/>
              <a:t>ForEach</a:t>
            </a:r>
            <a:r>
              <a:rPr lang="en-US" dirty="0"/>
              <a:t>, While, and For provide iteration flow. </a:t>
            </a:r>
          </a:p>
          <a:p>
            <a:r>
              <a:rPr lang="en-US" dirty="0"/>
              <a:t>There is a controller for every programming construct.</a:t>
            </a:r>
          </a:p>
          <a:p>
            <a:r>
              <a:rPr lang="en-US" dirty="0"/>
              <a:t>A custom controller, if needed, could be developed using the plugin API mechanism provided by JMeter.</a:t>
            </a:r>
            <a:endParaRPr lang="en-IN" dirty="0"/>
          </a:p>
        </p:txBody>
      </p:sp>
      <p:sp>
        <p:nvSpPr>
          <p:cNvPr id="3" name="Title 2">
            <a:extLst>
              <a:ext uri="{FF2B5EF4-FFF2-40B4-BE49-F238E27FC236}">
                <a16:creationId xmlns:a16="http://schemas.microsoft.com/office/drawing/2014/main" id="{4B1E6030-249F-26E6-932F-0421FF49B4FA}"/>
              </a:ext>
            </a:extLst>
          </p:cNvPr>
          <p:cNvSpPr>
            <a:spLocks noGrp="1"/>
          </p:cNvSpPr>
          <p:nvPr>
            <p:ph type="title"/>
          </p:nvPr>
        </p:nvSpPr>
        <p:spPr/>
        <p:txBody>
          <a:bodyPr/>
          <a:lstStyle/>
          <a:p>
            <a:r>
              <a:rPr lang="en-IN" dirty="0"/>
              <a:t>Controllers</a:t>
            </a:r>
          </a:p>
        </p:txBody>
      </p:sp>
    </p:spTree>
    <p:extLst>
      <p:ext uri="{BB962C8B-B14F-4D97-AF65-F5344CB8AC3E}">
        <p14:creationId xmlns:p14="http://schemas.microsoft.com/office/powerpoint/2010/main" val="985521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297CAA-E235-6579-EF47-B5412DCE159C}"/>
              </a:ext>
            </a:extLst>
          </p:cNvPr>
          <p:cNvSpPr>
            <a:spLocks noGrp="1"/>
          </p:cNvSpPr>
          <p:nvPr>
            <p:ph sz="quarter" idx="12"/>
          </p:nvPr>
        </p:nvSpPr>
        <p:spPr/>
        <p:txBody>
          <a:bodyPr>
            <a:normAutofit fontScale="92500" lnSpcReduction="10000"/>
          </a:bodyPr>
          <a:lstStyle/>
          <a:p>
            <a:r>
              <a:rPr lang="en-US" dirty="0"/>
              <a:t>JMeter has two types of Controllers:</a:t>
            </a:r>
          </a:p>
          <a:p>
            <a:r>
              <a:rPr lang="en-US" dirty="0"/>
              <a:t>1. Samplers:</a:t>
            </a:r>
          </a:p>
          <a:p>
            <a:pPr lvl="1"/>
            <a:r>
              <a:rPr lang="en-US" dirty="0"/>
              <a:t>These allow JMeter to send specific types of requests to a server. </a:t>
            </a:r>
          </a:p>
          <a:p>
            <a:pPr lvl="1"/>
            <a:r>
              <a:rPr lang="en-US" dirty="0"/>
              <a:t>We will be sending HTTP Requests the most, so we will use HTTP Request Sampler to let JMeter send those requests. </a:t>
            </a:r>
          </a:p>
          <a:p>
            <a:pPr lvl="1"/>
            <a:r>
              <a:rPr lang="en-US" dirty="0"/>
              <a:t>We may add Configuration Elements to these Samplers to customize your server requests.</a:t>
            </a:r>
          </a:p>
          <a:p>
            <a:r>
              <a:rPr lang="en-US" dirty="0"/>
              <a:t>2. Logic Controllers:</a:t>
            </a:r>
          </a:p>
          <a:p>
            <a:pPr lvl="1"/>
            <a:r>
              <a:rPr lang="en-US" dirty="0"/>
              <a:t>These allow us to customize the logic that JMeter uses to decide when to send requests. For example, we can use Random Controllers to send HTTP requests to the server randomly.</a:t>
            </a:r>
            <a:endParaRPr lang="en-IN" dirty="0"/>
          </a:p>
        </p:txBody>
      </p:sp>
      <p:sp>
        <p:nvSpPr>
          <p:cNvPr id="3" name="Title 2">
            <a:extLst>
              <a:ext uri="{FF2B5EF4-FFF2-40B4-BE49-F238E27FC236}">
                <a16:creationId xmlns:a16="http://schemas.microsoft.com/office/drawing/2014/main" id="{4B1E6030-249F-26E6-932F-0421FF49B4FA}"/>
              </a:ext>
            </a:extLst>
          </p:cNvPr>
          <p:cNvSpPr>
            <a:spLocks noGrp="1"/>
          </p:cNvSpPr>
          <p:nvPr>
            <p:ph type="title"/>
          </p:nvPr>
        </p:nvSpPr>
        <p:spPr/>
        <p:txBody>
          <a:bodyPr/>
          <a:lstStyle/>
          <a:p>
            <a:r>
              <a:rPr lang="en-IN" dirty="0"/>
              <a:t>Controllers</a:t>
            </a:r>
          </a:p>
        </p:txBody>
      </p:sp>
    </p:spTree>
    <p:extLst>
      <p:ext uri="{BB962C8B-B14F-4D97-AF65-F5344CB8AC3E}">
        <p14:creationId xmlns:p14="http://schemas.microsoft.com/office/powerpoint/2010/main" val="1288062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0A8572-8792-0838-2F48-6EFED4AB42FF}"/>
              </a:ext>
            </a:extLst>
          </p:cNvPr>
          <p:cNvSpPr>
            <a:spLocks noGrp="1"/>
          </p:cNvSpPr>
          <p:nvPr>
            <p:ph sz="quarter" idx="12"/>
          </p:nvPr>
        </p:nvSpPr>
        <p:spPr>
          <a:xfrm>
            <a:off x="457201" y="1381125"/>
            <a:ext cx="8228012" cy="3048077"/>
          </a:xfrm>
        </p:spPr>
        <p:txBody>
          <a:bodyPr>
            <a:normAutofit fontScale="85000" lnSpcReduction="10000"/>
          </a:bodyPr>
          <a:lstStyle/>
          <a:p>
            <a:r>
              <a:rPr lang="en-US" dirty="0"/>
              <a:t>Sampler is a child element of a thread group or a controller. </a:t>
            </a:r>
          </a:p>
          <a:p>
            <a:r>
              <a:rPr lang="en-US" dirty="0"/>
              <a:t>It sends requests to the server. For every protocol, we need a separate sampler. </a:t>
            </a:r>
          </a:p>
          <a:p>
            <a:r>
              <a:rPr lang="en-US" dirty="0"/>
              <a:t>Out of the box, JMeter comes with many samplers. For example, to send a HTTP request, we use a HTTP Request Sampler. </a:t>
            </a:r>
          </a:p>
          <a:p>
            <a:r>
              <a:rPr lang="en-US" dirty="0"/>
              <a:t>Custom samplers can be developed using the JMeter plugin mechanism.</a:t>
            </a:r>
            <a:endParaRPr lang="en-IN" dirty="0"/>
          </a:p>
        </p:txBody>
      </p:sp>
      <p:sp>
        <p:nvSpPr>
          <p:cNvPr id="2" name="Title 1"/>
          <p:cNvSpPr>
            <a:spLocks noGrp="1"/>
          </p:cNvSpPr>
          <p:nvPr>
            <p:ph type="title"/>
          </p:nvPr>
        </p:nvSpPr>
        <p:spPr/>
        <p:txBody>
          <a:bodyPr>
            <a:normAutofit/>
          </a:bodyPr>
          <a:lstStyle/>
          <a:p>
            <a:r>
              <a:rPr lang="en-IN" b="1" dirty="0"/>
              <a:t>Samplers</a:t>
            </a:r>
            <a:br>
              <a:rPr lang="en-IN" b="1" dirty="0"/>
            </a:br>
            <a:endParaRPr lang="en-IN" dirty="0"/>
          </a:p>
        </p:txBody>
      </p:sp>
      <p:pic>
        <p:nvPicPr>
          <p:cNvPr id="18434" name="Picture 2" descr="http://cdn.guru99.com/images/Sampl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169" y="4429202"/>
            <a:ext cx="6944366" cy="201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820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FTP request</a:t>
            </a:r>
            <a:endParaRPr lang="en-IN" dirty="0"/>
          </a:p>
        </p:txBody>
      </p:sp>
      <p:pic>
        <p:nvPicPr>
          <p:cNvPr id="19458" name="Picture 2" descr="http://cdn.guru99.com/images/JmeterFTPSer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555" y="2264657"/>
            <a:ext cx="5687024" cy="174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808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21A42A9-6551-0BE2-D62E-783E91C0E620}"/>
              </a:ext>
            </a:extLst>
          </p:cNvPr>
          <p:cNvSpPr>
            <a:spLocks noGrp="1"/>
          </p:cNvSpPr>
          <p:nvPr>
            <p:ph sz="quarter" idx="12"/>
          </p:nvPr>
        </p:nvSpPr>
        <p:spPr/>
        <p:txBody>
          <a:bodyPr>
            <a:normAutofit fontScale="77500" lnSpcReduction="20000"/>
          </a:bodyPr>
          <a:lstStyle/>
          <a:p>
            <a:r>
              <a:rPr lang="en-US" dirty="0"/>
              <a:t>Performance testing is the testing performed on a system or application to measure some of its attributes such as response time, throughput, scalability, etc. </a:t>
            </a:r>
          </a:p>
          <a:p>
            <a:r>
              <a:rPr lang="en-US" dirty="0"/>
              <a:t>These attributes are called the performance criteria.</a:t>
            </a:r>
          </a:p>
          <a:p>
            <a:r>
              <a:rPr lang="en-US" dirty="0"/>
              <a:t>There are many types of performance tests, each of which requires different performance criteria to be measured. </a:t>
            </a:r>
          </a:p>
          <a:p>
            <a:r>
              <a:rPr lang="en-US" dirty="0"/>
              <a:t>Depending on the nature of the application, some of the performance criteria may be more important than others.</a:t>
            </a:r>
          </a:p>
          <a:p>
            <a:r>
              <a:rPr lang="en-US" dirty="0"/>
              <a:t>Performance testing is different than functional testing. </a:t>
            </a:r>
          </a:p>
          <a:p>
            <a:r>
              <a:rPr lang="en-US" dirty="0"/>
              <a:t>In performance testing, we are primarily focused on speed, whereas functional testing is concerned with correctness of the application behavior.</a:t>
            </a:r>
          </a:p>
          <a:p>
            <a:r>
              <a:rPr lang="en-US" dirty="0"/>
              <a:t>Although performance tests are a part of the continuous build cycle along with the functional tests, the results of performance testing should be interpreted only after the application passes the functional tests.</a:t>
            </a:r>
            <a:endParaRPr lang="en-IN" dirty="0"/>
          </a:p>
        </p:txBody>
      </p:sp>
      <p:sp>
        <p:nvSpPr>
          <p:cNvPr id="3" name="Title 2">
            <a:extLst>
              <a:ext uri="{FF2B5EF4-FFF2-40B4-BE49-F238E27FC236}">
                <a16:creationId xmlns:a16="http://schemas.microsoft.com/office/drawing/2014/main" id="{DA1CBBB8-BADA-0435-6713-E2D9AD044BFC}"/>
              </a:ext>
            </a:extLst>
          </p:cNvPr>
          <p:cNvSpPr>
            <a:spLocks noGrp="1"/>
          </p:cNvSpPr>
          <p:nvPr>
            <p:ph type="title"/>
          </p:nvPr>
        </p:nvSpPr>
        <p:spPr/>
        <p:txBody>
          <a:bodyPr/>
          <a:lstStyle/>
          <a:p>
            <a:r>
              <a:rPr lang="en-IN" dirty="0"/>
              <a:t>Why Performance Testing</a:t>
            </a:r>
          </a:p>
        </p:txBody>
      </p:sp>
    </p:spTree>
    <p:extLst>
      <p:ext uri="{BB962C8B-B14F-4D97-AF65-F5344CB8AC3E}">
        <p14:creationId xmlns:p14="http://schemas.microsoft.com/office/powerpoint/2010/main" val="448975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FTP request</a:t>
            </a:r>
            <a:br>
              <a:rPr lang="en-IN" b="1" dirty="0"/>
            </a:br>
            <a:endParaRPr lang="en-IN" dirty="0"/>
          </a:p>
        </p:txBody>
      </p:sp>
      <p:pic>
        <p:nvPicPr>
          <p:cNvPr id="20482" name="Picture 2" descr="http://cdn.guru99.com/images/FTPRequ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35" y="1795497"/>
            <a:ext cx="5841032" cy="319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683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HTTP request</a:t>
            </a:r>
            <a:endParaRPr lang="en-IN" dirty="0"/>
          </a:p>
        </p:txBody>
      </p:sp>
      <p:pic>
        <p:nvPicPr>
          <p:cNvPr id="21506" name="Picture 2" descr="http://cdn.guru99.com/images/HTTPRequ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076" y="2448920"/>
            <a:ext cx="5833652" cy="130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695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JDBC request</a:t>
            </a:r>
            <a:br>
              <a:rPr lang="en-IN" b="1" dirty="0"/>
            </a:br>
            <a:endParaRPr lang="en-IN" dirty="0"/>
          </a:p>
        </p:txBody>
      </p:sp>
      <p:pic>
        <p:nvPicPr>
          <p:cNvPr id="22530" name="Picture 2" descr="http://cdn.guru99.com/images/JDBCRequ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29" y="2392624"/>
            <a:ext cx="5948363" cy="15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349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JDBC request</a:t>
            </a:r>
            <a:br>
              <a:rPr lang="en-IN" b="1" dirty="0"/>
            </a:br>
            <a:endParaRPr lang="en-IN" dirty="0"/>
          </a:p>
        </p:txBody>
      </p:sp>
      <p:pic>
        <p:nvPicPr>
          <p:cNvPr id="23554" name="Picture 2" descr="http://cdn.guru99.com/images/JDBCRequestForm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394" y="1889024"/>
            <a:ext cx="5373806" cy="349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198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BSF Sampler:</a:t>
            </a:r>
            <a:br>
              <a:rPr lang="en-IN" b="1" dirty="0"/>
            </a:br>
            <a:endParaRPr lang="en-IN" dirty="0"/>
          </a:p>
        </p:txBody>
      </p:sp>
      <p:pic>
        <p:nvPicPr>
          <p:cNvPr id="24578" name="Picture 2" descr="http://cdn.guru99.com/images/BFSSamp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123" y="1644549"/>
            <a:ext cx="6178349" cy="365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920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Access Log Sampler</a:t>
            </a:r>
            <a:br>
              <a:rPr lang="en-IN" b="1" dirty="0"/>
            </a:br>
            <a:endParaRPr lang="en-IN" dirty="0"/>
          </a:p>
        </p:txBody>
      </p:sp>
      <p:pic>
        <p:nvPicPr>
          <p:cNvPr id="25602" name="Picture 2" descr="http://cdn.guru99.com/images/AccessLogSamp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80" y="1754981"/>
            <a:ext cx="6526367" cy="389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686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SMTP Sampler</a:t>
            </a:r>
            <a:br>
              <a:rPr lang="en-IN" b="1" dirty="0"/>
            </a:br>
            <a:endParaRPr lang="en-IN" dirty="0"/>
          </a:p>
        </p:txBody>
      </p:sp>
      <p:pic>
        <p:nvPicPr>
          <p:cNvPr id="26626" name="Picture 2" descr="http://cdn.guru99.com/images/SMTPSamp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532815"/>
            <a:ext cx="7656285" cy="4932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102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BBD906-5068-5E26-F555-D34F6E73ACE1}"/>
              </a:ext>
            </a:extLst>
          </p:cNvPr>
          <p:cNvSpPr>
            <a:spLocks noGrp="1"/>
          </p:cNvSpPr>
          <p:nvPr>
            <p:ph sz="quarter" idx="12"/>
          </p:nvPr>
        </p:nvSpPr>
        <p:spPr/>
        <p:txBody>
          <a:bodyPr>
            <a:normAutofit lnSpcReduction="10000"/>
          </a:bodyPr>
          <a:lstStyle/>
          <a:p>
            <a:r>
              <a:rPr lang="en-US" dirty="0"/>
              <a:t>Logic Controllers let us define the order of processing Samplers in a Thread, as </a:t>
            </a:r>
            <a:r>
              <a:rPr lang="en-US" dirty="0" err="1"/>
              <a:t>wecustomize</a:t>
            </a:r>
            <a:r>
              <a:rPr lang="en-US" dirty="0"/>
              <a:t> the logic that JMeter uses to send requests. </a:t>
            </a:r>
          </a:p>
          <a:p>
            <a:r>
              <a:rPr lang="en-US" dirty="0"/>
              <a:t>A Logic Controller changes the order of requests that come from its sub-elements, or child elements. </a:t>
            </a:r>
          </a:p>
          <a:p>
            <a:r>
              <a:rPr lang="en-US" dirty="0"/>
              <a:t>The child elements of a Logic Controller may comprise Samplers, Configuration Elements, and more Logic Controllers. </a:t>
            </a:r>
          </a:p>
          <a:p>
            <a:r>
              <a:rPr lang="en-US" dirty="0"/>
              <a:t>For these requests, JMeter may randomly select (using Random Controller), repeat (using Loop Controller), interchange (using Interleave Controller) </a:t>
            </a:r>
            <a:r>
              <a:rPr lang="en-US" dirty="0" err="1"/>
              <a:t>etc</a:t>
            </a:r>
            <a:endParaRPr lang="en-IN" dirty="0"/>
          </a:p>
        </p:txBody>
      </p:sp>
      <p:sp>
        <p:nvSpPr>
          <p:cNvPr id="2" name="Title 1">
            <a:extLst>
              <a:ext uri="{FF2B5EF4-FFF2-40B4-BE49-F238E27FC236}">
                <a16:creationId xmlns:a16="http://schemas.microsoft.com/office/drawing/2014/main" id="{42427510-FB8A-5402-7E5D-8B53C3E35BB4}"/>
              </a:ext>
            </a:extLst>
          </p:cNvPr>
          <p:cNvSpPr>
            <a:spLocks noGrp="1"/>
          </p:cNvSpPr>
          <p:nvPr>
            <p:ph type="title"/>
          </p:nvPr>
        </p:nvSpPr>
        <p:spPr/>
        <p:txBody>
          <a:bodyPr/>
          <a:lstStyle/>
          <a:p>
            <a:r>
              <a:rPr lang="en-IN" dirty="0"/>
              <a:t>Logic Controller</a:t>
            </a:r>
          </a:p>
        </p:txBody>
      </p:sp>
    </p:spTree>
    <p:extLst>
      <p:ext uri="{BB962C8B-B14F-4D97-AF65-F5344CB8AC3E}">
        <p14:creationId xmlns:p14="http://schemas.microsoft.com/office/powerpoint/2010/main" val="2285320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7510-FB8A-5402-7E5D-8B53C3E35BB4}"/>
              </a:ext>
            </a:extLst>
          </p:cNvPr>
          <p:cNvSpPr>
            <a:spLocks noGrp="1"/>
          </p:cNvSpPr>
          <p:nvPr>
            <p:ph type="title"/>
          </p:nvPr>
        </p:nvSpPr>
        <p:spPr/>
        <p:txBody>
          <a:bodyPr/>
          <a:lstStyle/>
          <a:p>
            <a:r>
              <a:rPr lang="en-IN" dirty="0"/>
              <a:t>Logic Controllers</a:t>
            </a:r>
          </a:p>
        </p:txBody>
      </p:sp>
      <p:pic>
        <p:nvPicPr>
          <p:cNvPr id="7" name="Picture 6">
            <a:extLst>
              <a:ext uri="{FF2B5EF4-FFF2-40B4-BE49-F238E27FC236}">
                <a16:creationId xmlns:a16="http://schemas.microsoft.com/office/drawing/2014/main" id="{ADF4A4E7-9AAB-A3DB-3105-56CA6FDC7E97}"/>
              </a:ext>
            </a:extLst>
          </p:cNvPr>
          <p:cNvPicPr>
            <a:picLocks noChangeAspect="1"/>
          </p:cNvPicPr>
          <p:nvPr/>
        </p:nvPicPr>
        <p:blipFill>
          <a:blip r:embed="rId2"/>
          <a:stretch>
            <a:fillRect/>
          </a:stretch>
        </p:blipFill>
        <p:spPr>
          <a:xfrm>
            <a:off x="712541" y="1664720"/>
            <a:ext cx="7170963" cy="2151500"/>
          </a:xfrm>
          <a:prstGeom prst="rect">
            <a:avLst/>
          </a:prstGeom>
        </p:spPr>
      </p:pic>
    </p:spTree>
    <p:extLst>
      <p:ext uri="{BB962C8B-B14F-4D97-AF65-F5344CB8AC3E}">
        <p14:creationId xmlns:p14="http://schemas.microsoft.com/office/powerpoint/2010/main" val="3002323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B16786-2BA4-56CB-6735-153267D7D044}"/>
              </a:ext>
            </a:extLst>
          </p:cNvPr>
          <p:cNvSpPr>
            <a:spLocks noGrp="1"/>
          </p:cNvSpPr>
          <p:nvPr>
            <p:ph sz="quarter" idx="12"/>
          </p:nvPr>
        </p:nvSpPr>
        <p:spPr/>
        <p:txBody>
          <a:bodyPr>
            <a:normAutofit/>
          </a:bodyPr>
          <a:lstStyle/>
          <a:p>
            <a:r>
              <a:rPr lang="en-IN" dirty="0"/>
              <a:t>Simple Controller</a:t>
            </a:r>
          </a:p>
          <a:p>
            <a:r>
              <a:rPr lang="en-IN" dirty="0"/>
              <a:t>Loop Controller</a:t>
            </a:r>
          </a:p>
          <a:p>
            <a:r>
              <a:rPr lang="en-IN" dirty="0"/>
              <a:t>Once Only Controller</a:t>
            </a:r>
          </a:p>
          <a:p>
            <a:r>
              <a:rPr lang="en-IN" dirty="0"/>
              <a:t>Interleave Controller</a:t>
            </a:r>
          </a:p>
          <a:p>
            <a:r>
              <a:rPr lang="en-IN" dirty="0"/>
              <a:t>Random Controller</a:t>
            </a:r>
          </a:p>
          <a:p>
            <a:r>
              <a:rPr lang="en-IN" dirty="0"/>
              <a:t>Random Order Controller</a:t>
            </a:r>
          </a:p>
          <a:p>
            <a:r>
              <a:rPr lang="en-IN" dirty="0"/>
              <a:t>Throughput Controller</a:t>
            </a:r>
          </a:p>
          <a:p>
            <a:r>
              <a:rPr lang="en-IN" dirty="0"/>
              <a:t>Runtime Controller</a:t>
            </a:r>
          </a:p>
          <a:p>
            <a:endParaRPr lang="en-IN" dirty="0"/>
          </a:p>
        </p:txBody>
      </p:sp>
      <p:sp>
        <p:nvSpPr>
          <p:cNvPr id="3" name="Title 2">
            <a:extLst>
              <a:ext uri="{FF2B5EF4-FFF2-40B4-BE49-F238E27FC236}">
                <a16:creationId xmlns:a16="http://schemas.microsoft.com/office/drawing/2014/main" id="{CAFA14FC-A984-FCA2-DCA2-620159033005}"/>
              </a:ext>
            </a:extLst>
          </p:cNvPr>
          <p:cNvSpPr>
            <a:spLocks noGrp="1"/>
          </p:cNvSpPr>
          <p:nvPr>
            <p:ph type="title"/>
          </p:nvPr>
        </p:nvSpPr>
        <p:spPr/>
        <p:txBody>
          <a:bodyPr/>
          <a:lstStyle/>
          <a:p>
            <a:r>
              <a:rPr lang="en-IN" dirty="0"/>
              <a:t>Logic Controllers</a:t>
            </a:r>
          </a:p>
        </p:txBody>
      </p:sp>
    </p:spTree>
    <p:extLst>
      <p:ext uri="{BB962C8B-B14F-4D97-AF65-F5344CB8AC3E}">
        <p14:creationId xmlns:p14="http://schemas.microsoft.com/office/powerpoint/2010/main" val="415281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4520B-C21D-6987-895C-8FFB91BBBBFF}"/>
              </a:ext>
            </a:extLst>
          </p:cNvPr>
          <p:cNvSpPr>
            <a:spLocks noGrp="1"/>
          </p:cNvSpPr>
          <p:nvPr>
            <p:ph sz="quarter" idx="12"/>
          </p:nvPr>
        </p:nvSpPr>
        <p:spPr>
          <a:xfrm>
            <a:off x="457201" y="1381125"/>
            <a:ext cx="8228012" cy="2677691"/>
          </a:xfrm>
        </p:spPr>
        <p:txBody>
          <a:bodyPr>
            <a:normAutofit lnSpcReduction="10000"/>
          </a:bodyPr>
          <a:lstStyle/>
          <a:p>
            <a:r>
              <a:rPr lang="en-US" dirty="0"/>
              <a:t>The time taken by the application to respond to the user’s request is called the response time. </a:t>
            </a:r>
          </a:p>
          <a:p>
            <a:r>
              <a:rPr lang="en-US" dirty="0"/>
              <a:t>It is measured in seconds or milliseconds as appropriate for the application. </a:t>
            </a:r>
          </a:p>
          <a:p>
            <a:r>
              <a:rPr lang="en-US" dirty="0"/>
              <a:t>Every application should strive to minimize the response time.</a:t>
            </a:r>
            <a:endParaRPr lang="en-IN" dirty="0"/>
          </a:p>
        </p:txBody>
      </p:sp>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p:txBody>
          <a:bodyPr/>
          <a:lstStyle/>
          <a:p>
            <a:r>
              <a:rPr lang="en-IN" dirty="0"/>
              <a:t>Response Time</a:t>
            </a:r>
          </a:p>
        </p:txBody>
      </p:sp>
      <p:pic>
        <p:nvPicPr>
          <p:cNvPr id="5" name="Picture 4">
            <a:extLst>
              <a:ext uri="{FF2B5EF4-FFF2-40B4-BE49-F238E27FC236}">
                <a16:creationId xmlns:a16="http://schemas.microsoft.com/office/drawing/2014/main" id="{E1E78CA5-0317-E6E9-DD3F-A61E7119D037}"/>
              </a:ext>
            </a:extLst>
          </p:cNvPr>
          <p:cNvPicPr>
            <a:picLocks noChangeAspect="1"/>
          </p:cNvPicPr>
          <p:nvPr/>
        </p:nvPicPr>
        <p:blipFill>
          <a:blip r:embed="rId2"/>
          <a:stretch>
            <a:fillRect/>
          </a:stretch>
        </p:blipFill>
        <p:spPr>
          <a:xfrm>
            <a:off x="2472743" y="3991946"/>
            <a:ext cx="4610532" cy="2677691"/>
          </a:xfrm>
          <a:prstGeom prst="rect">
            <a:avLst/>
          </a:prstGeom>
        </p:spPr>
      </p:pic>
    </p:spTree>
    <p:extLst>
      <p:ext uri="{BB962C8B-B14F-4D97-AF65-F5344CB8AC3E}">
        <p14:creationId xmlns:p14="http://schemas.microsoft.com/office/powerpoint/2010/main" val="94834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B16786-2BA4-56CB-6735-153267D7D044}"/>
              </a:ext>
            </a:extLst>
          </p:cNvPr>
          <p:cNvSpPr>
            <a:spLocks noGrp="1"/>
          </p:cNvSpPr>
          <p:nvPr>
            <p:ph sz="quarter" idx="12"/>
          </p:nvPr>
        </p:nvSpPr>
        <p:spPr/>
        <p:txBody>
          <a:bodyPr>
            <a:normAutofit/>
          </a:bodyPr>
          <a:lstStyle/>
          <a:p>
            <a:r>
              <a:rPr lang="en-US" dirty="0"/>
              <a:t>If Controller</a:t>
            </a:r>
          </a:p>
          <a:p>
            <a:r>
              <a:rPr lang="en-US" dirty="0"/>
              <a:t>While Controller</a:t>
            </a:r>
          </a:p>
          <a:p>
            <a:r>
              <a:rPr lang="en-US" dirty="0"/>
              <a:t>Switch Controller</a:t>
            </a:r>
          </a:p>
          <a:p>
            <a:r>
              <a:rPr lang="en-US" dirty="0" err="1"/>
              <a:t>ForEach</a:t>
            </a:r>
            <a:r>
              <a:rPr lang="en-US" dirty="0"/>
              <a:t> Controller</a:t>
            </a:r>
          </a:p>
          <a:p>
            <a:r>
              <a:rPr lang="en-US" dirty="0"/>
              <a:t>Module Controller</a:t>
            </a:r>
          </a:p>
          <a:p>
            <a:r>
              <a:rPr lang="en-US" dirty="0"/>
              <a:t>Include Controller</a:t>
            </a:r>
          </a:p>
          <a:p>
            <a:r>
              <a:rPr lang="en-US" dirty="0"/>
              <a:t>Transaction Controller</a:t>
            </a:r>
          </a:p>
          <a:p>
            <a:r>
              <a:rPr lang="en-US" dirty="0"/>
              <a:t>Recording Controller</a:t>
            </a:r>
            <a:endParaRPr lang="en-IN" dirty="0"/>
          </a:p>
        </p:txBody>
      </p:sp>
      <p:sp>
        <p:nvSpPr>
          <p:cNvPr id="3" name="Title 2">
            <a:extLst>
              <a:ext uri="{FF2B5EF4-FFF2-40B4-BE49-F238E27FC236}">
                <a16:creationId xmlns:a16="http://schemas.microsoft.com/office/drawing/2014/main" id="{CAFA14FC-A984-FCA2-DCA2-620159033005}"/>
              </a:ext>
            </a:extLst>
          </p:cNvPr>
          <p:cNvSpPr>
            <a:spLocks noGrp="1"/>
          </p:cNvSpPr>
          <p:nvPr>
            <p:ph type="title"/>
          </p:nvPr>
        </p:nvSpPr>
        <p:spPr/>
        <p:txBody>
          <a:bodyPr/>
          <a:lstStyle/>
          <a:p>
            <a:r>
              <a:rPr lang="en-IN" dirty="0"/>
              <a:t>Logic Controllers</a:t>
            </a:r>
          </a:p>
        </p:txBody>
      </p:sp>
    </p:spTree>
    <p:extLst>
      <p:ext uri="{BB962C8B-B14F-4D97-AF65-F5344CB8AC3E}">
        <p14:creationId xmlns:p14="http://schemas.microsoft.com/office/powerpoint/2010/main" val="2267906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A78786-3A65-7A77-E544-E8852C361F78}"/>
              </a:ext>
            </a:extLst>
          </p:cNvPr>
          <p:cNvSpPr>
            <a:spLocks noGrp="1"/>
          </p:cNvSpPr>
          <p:nvPr>
            <p:ph sz="quarter" idx="12"/>
          </p:nvPr>
        </p:nvSpPr>
        <p:spPr>
          <a:xfrm>
            <a:off x="457201" y="1381125"/>
            <a:ext cx="8228012" cy="1906330"/>
          </a:xfrm>
        </p:spPr>
        <p:txBody>
          <a:bodyPr>
            <a:normAutofit fontScale="92500" lnSpcReduction="10000"/>
          </a:bodyPr>
          <a:lstStyle/>
          <a:p>
            <a:r>
              <a:rPr lang="en-US" dirty="0"/>
              <a:t>Listeners let us view the results of the Samplers in the form of tables, graphs, trees or simple text in some log files. </a:t>
            </a:r>
          </a:p>
          <a:p>
            <a:r>
              <a:rPr lang="en-US" dirty="0"/>
              <a:t>They provide visual access to the data gathered by JMeter about the test cases as a Sampler component of JMeter is executed.</a:t>
            </a:r>
            <a:endParaRPr lang="en-IN" dirty="0"/>
          </a:p>
        </p:txBody>
      </p:sp>
      <p:sp>
        <p:nvSpPr>
          <p:cNvPr id="2" name="Title 1"/>
          <p:cNvSpPr>
            <a:spLocks noGrp="1"/>
          </p:cNvSpPr>
          <p:nvPr>
            <p:ph type="title"/>
          </p:nvPr>
        </p:nvSpPr>
        <p:spPr/>
        <p:txBody>
          <a:bodyPr>
            <a:normAutofit/>
          </a:bodyPr>
          <a:lstStyle/>
          <a:p>
            <a:r>
              <a:rPr lang="en-IN" b="1" dirty="0"/>
              <a:t>Listeners</a:t>
            </a:r>
            <a:br>
              <a:rPr lang="en-IN" b="1" dirty="0"/>
            </a:br>
            <a:endParaRPr lang="en-IN" dirty="0"/>
          </a:p>
        </p:txBody>
      </p:sp>
      <p:pic>
        <p:nvPicPr>
          <p:cNvPr id="27650" name="Picture 2" descr="http://cdn.guru99.com/images/Listn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120" y="3287455"/>
            <a:ext cx="6812648" cy="300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327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Listeners</a:t>
            </a:r>
            <a:br>
              <a:rPr lang="en-IN" b="1" dirty="0"/>
            </a:br>
            <a:endParaRPr lang="en-IN" dirty="0"/>
          </a:p>
        </p:txBody>
      </p:sp>
      <p:pic>
        <p:nvPicPr>
          <p:cNvPr id="28674" name="Picture 2" descr="http://cdn.guru99.com/images/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917101"/>
            <a:ext cx="6677546" cy="3264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020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2CC14-DF33-D6C4-D821-EDE87B8D26F3}"/>
              </a:ext>
            </a:extLst>
          </p:cNvPr>
          <p:cNvSpPr>
            <a:spLocks noGrp="1"/>
          </p:cNvSpPr>
          <p:nvPr>
            <p:ph sz="quarter" idx="12"/>
          </p:nvPr>
        </p:nvSpPr>
        <p:spPr/>
        <p:txBody>
          <a:bodyPr>
            <a:normAutofit/>
          </a:bodyPr>
          <a:lstStyle/>
          <a:p>
            <a:r>
              <a:rPr lang="en-IN" dirty="0"/>
              <a:t>The following list consists of all the Listeners JMeter provides:</a:t>
            </a:r>
          </a:p>
          <a:p>
            <a:r>
              <a:rPr lang="en-IN" dirty="0"/>
              <a:t>Sample Result Save Configuration</a:t>
            </a:r>
          </a:p>
          <a:p>
            <a:r>
              <a:rPr lang="en-IN" dirty="0"/>
              <a:t>Graph Full Results</a:t>
            </a:r>
          </a:p>
          <a:p>
            <a:r>
              <a:rPr lang="en-IN" dirty="0"/>
              <a:t>Graph Results</a:t>
            </a:r>
          </a:p>
          <a:p>
            <a:r>
              <a:rPr lang="en-IN" dirty="0"/>
              <a:t>Spline Visualizer</a:t>
            </a:r>
          </a:p>
          <a:p>
            <a:r>
              <a:rPr lang="en-IN" dirty="0"/>
              <a:t>Assertion Results</a:t>
            </a:r>
          </a:p>
          <a:p>
            <a:r>
              <a:rPr lang="en-IN" dirty="0"/>
              <a:t>View Results Tree</a:t>
            </a:r>
          </a:p>
          <a:p>
            <a:r>
              <a:rPr lang="en-IN" dirty="0"/>
              <a:t>Aggregate Report</a:t>
            </a:r>
          </a:p>
          <a:p>
            <a:endParaRPr lang="en-IN" dirty="0"/>
          </a:p>
        </p:txBody>
      </p:sp>
      <p:sp>
        <p:nvSpPr>
          <p:cNvPr id="2" name="Title 1">
            <a:extLst>
              <a:ext uri="{FF2B5EF4-FFF2-40B4-BE49-F238E27FC236}">
                <a16:creationId xmlns:a16="http://schemas.microsoft.com/office/drawing/2014/main" id="{63DD9E70-A9CA-C59C-7C93-9A81C97DA5E1}"/>
              </a:ext>
            </a:extLst>
          </p:cNvPr>
          <p:cNvSpPr>
            <a:spLocks noGrp="1"/>
          </p:cNvSpPr>
          <p:nvPr>
            <p:ph type="title"/>
          </p:nvPr>
        </p:nvSpPr>
        <p:spPr/>
        <p:txBody>
          <a:bodyPr/>
          <a:lstStyle/>
          <a:p>
            <a:r>
              <a:rPr lang="en-IN" dirty="0"/>
              <a:t>List of Listeners</a:t>
            </a:r>
          </a:p>
        </p:txBody>
      </p:sp>
    </p:spTree>
    <p:extLst>
      <p:ext uri="{BB962C8B-B14F-4D97-AF65-F5344CB8AC3E}">
        <p14:creationId xmlns:p14="http://schemas.microsoft.com/office/powerpoint/2010/main" val="2794345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2CC14-DF33-D6C4-D821-EDE87B8D26F3}"/>
              </a:ext>
            </a:extLst>
          </p:cNvPr>
          <p:cNvSpPr>
            <a:spLocks noGrp="1"/>
          </p:cNvSpPr>
          <p:nvPr>
            <p:ph sz="quarter" idx="12"/>
          </p:nvPr>
        </p:nvSpPr>
        <p:spPr/>
        <p:txBody>
          <a:bodyPr>
            <a:normAutofit/>
          </a:bodyPr>
          <a:lstStyle/>
          <a:p>
            <a:r>
              <a:rPr lang="en-IN" dirty="0"/>
              <a:t>View Results in Table</a:t>
            </a:r>
          </a:p>
          <a:p>
            <a:r>
              <a:rPr lang="en-IN" dirty="0"/>
              <a:t>Simple Data Writer</a:t>
            </a:r>
          </a:p>
          <a:p>
            <a:r>
              <a:rPr lang="en-IN" dirty="0"/>
              <a:t>Monitor Results</a:t>
            </a:r>
          </a:p>
          <a:p>
            <a:r>
              <a:rPr lang="en-IN" dirty="0"/>
              <a:t>Distribution Graph (alpha)</a:t>
            </a:r>
          </a:p>
          <a:p>
            <a:r>
              <a:rPr lang="en-IN" dirty="0"/>
              <a:t>Aggregate Graph</a:t>
            </a:r>
          </a:p>
          <a:p>
            <a:r>
              <a:rPr lang="en-IN" dirty="0"/>
              <a:t>Mailer Visualizer</a:t>
            </a:r>
          </a:p>
          <a:p>
            <a:r>
              <a:rPr lang="en-IN" dirty="0" err="1"/>
              <a:t>BeanShell</a:t>
            </a:r>
            <a:r>
              <a:rPr lang="en-IN" dirty="0"/>
              <a:t> Listener</a:t>
            </a:r>
          </a:p>
          <a:p>
            <a:r>
              <a:rPr lang="en-IN" dirty="0"/>
              <a:t>Summary Report</a:t>
            </a:r>
          </a:p>
        </p:txBody>
      </p:sp>
      <p:sp>
        <p:nvSpPr>
          <p:cNvPr id="2" name="Title 1">
            <a:extLst>
              <a:ext uri="{FF2B5EF4-FFF2-40B4-BE49-F238E27FC236}">
                <a16:creationId xmlns:a16="http://schemas.microsoft.com/office/drawing/2014/main" id="{63DD9E70-A9CA-C59C-7C93-9A81C97DA5E1}"/>
              </a:ext>
            </a:extLst>
          </p:cNvPr>
          <p:cNvSpPr>
            <a:spLocks noGrp="1"/>
          </p:cNvSpPr>
          <p:nvPr>
            <p:ph type="title"/>
          </p:nvPr>
        </p:nvSpPr>
        <p:spPr/>
        <p:txBody>
          <a:bodyPr/>
          <a:lstStyle/>
          <a:p>
            <a:r>
              <a:rPr lang="en-IN" dirty="0"/>
              <a:t>List of Listeners</a:t>
            </a:r>
          </a:p>
        </p:txBody>
      </p:sp>
    </p:spTree>
    <p:extLst>
      <p:ext uri="{BB962C8B-B14F-4D97-AF65-F5344CB8AC3E}">
        <p14:creationId xmlns:p14="http://schemas.microsoft.com/office/powerpoint/2010/main" val="3035982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Listeners</a:t>
            </a:r>
            <a:br>
              <a:rPr lang="en-IN" b="1" dirty="0"/>
            </a:br>
            <a:endParaRPr lang="en-IN" dirty="0"/>
          </a:p>
        </p:txBody>
      </p:sp>
      <p:pic>
        <p:nvPicPr>
          <p:cNvPr id="29698" name="Picture 2" descr="http://cdn.guru99.com/images/T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553287"/>
            <a:ext cx="6779904" cy="415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335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Listeners</a:t>
            </a:r>
            <a:endParaRPr lang="en-IN" dirty="0"/>
          </a:p>
        </p:txBody>
      </p:sp>
      <p:pic>
        <p:nvPicPr>
          <p:cNvPr id="30722" name="Picture 2" descr="http://cdn.guru99.com/images/View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887" y="1869760"/>
            <a:ext cx="6718489" cy="3437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793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Listeners</a:t>
            </a:r>
            <a:br>
              <a:rPr lang="en-IN" b="1" dirty="0"/>
            </a:br>
            <a:endParaRPr lang="en-IN" dirty="0"/>
          </a:p>
        </p:txBody>
      </p:sp>
      <p:pic>
        <p:nvPicPr>
          <p:cNvPr id="31746" name="Picture 2" descr="http://cdn.guru99.com/images/LogSumma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38" y="2095802"/>
            <a:ext cx="5745227" cy="2671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862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BA666C-4B24-AD0D-E26E-9DE6D9A10C50}"/>
              </a:ext>
            </a:extLst>
          </p:cNvPr>
          <p:cNvSpPr>
            <a:spLocks noGrp="1"/>
          </p:cNvSpPr>
          <p:nvPr>
            <p:ph sz="quarter" idx="12"/>
          </p:nvPr>
        </p:nvSpPr>
        <p:spPr/>
        <p:txBody>
          <a:bodyPr/>
          <a:lstStyle/>
          <a:p>
            <a:r>
              <a:rPr lang="en-US" dirty="0"/>
              <a:t>A Timer Component is an option in building a Test Plan.</a:t>
            </a:r>
          </a:p>
          <a:p>
            <a:r>
              <a:rPr lang="en-US" dirty="0"/>
              <a:t> It causes JMeter to pause for a certain amount of time between two successive requests that a Thread Group makes. </a:t>
            </a:r>
          </a:p>
          <a:p>
            <a:r>
              <a:rPr lang="en-US" dirty="0"/>
              <a:t>As JMeter, by default, sends one request immediately after the other, which could overwhelm the server, adding a Timer will reduce the risk of breaking down the server's performance. </a:t>
            </a:r>
          </a:p>
          <a:p>
            <a:r>
              <a:rPr lang="en-US" dirty="0"/>
              <a:t>This is especially useful if you are testing the application from its functional aspect.</a:t>
            </a:r>
            <a:endParaRPr lang="en-IN" dirty="0"/>
          </a:p>
        </p:txBody>
      </p:sp>
      <p:sp>
        <p:nvSpPr>
          <p:cNvPr id="2" name="Title 1">
            <a:extLst>
              <a:ext uri="{FF2B5EF4-FFF2-40B4-BE49-F238E27FC236}">
                <a16:creationId xmlns:a16="http://schemas.microsoft.com/office/drawing/2014/main" id="{E9B927FB-6931-F09E-5BE0-859FCFCBBEA9}"/>
              </a:ext>
            </a:extLst>
          </p:cNvPr>
          <p:cNvSpPr>
            <a:spLocks noGrp="1"/>
          </p:cNvSpPr>
          <p:nvPr>
            <p:ph type="title"/>
          </p:nvPr>
        </p:nvSpPr>
        <p:spPr/>
        <p:txBody>
          <a:bodyPr/>
          <a:lstStyle/>
          <a:p>
            <a:r>
              <a:rPr lang="en-IN" dirty="0"/>
              <a:t>Timer</a:t>
            </a:r>
          </a:p>
        </p:txBody>
      </p:sp>
    </p:spTree>
    <p:extLst>
      <p:ext uri="{BB962C8B-B14F-4D97-AF65-F5344CB8AC3E}">
        <p14:creationId xmlns:p14="http://schemas.microsoft.com/office/powerpoint/2010/main" val="2795527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07E052-7767-6F26-262A-5A093E590374}"/>
              </a:ext>
            </a:extLst>
          </p:cNvPr>
          <p:cNvSpPr>
            <a:spLocks noGrp="1"/>
          </p:cNvSpPr>
          <p:nvPr>
            <p:ph sz="quarter" idx="12"/>
          </p:nvPr>
        </p:nvSpPr>
        <p:spPr/>
        <p:txBody>
          <a:bodyPr/>
          <a:lstStyle/>
          <a:p>
            <a:r>
              <a:rPr lang="en-IN" dirty="0"/>
              <a:t>Constant Timer</a:t>
            </a:r>
          </a:p>
          <a:p>
            <a:r>
              <a:rPr lang="en-IN" dirty="0"/>
              <a:t>Gaussian Random Timer</a:t>
            </a:r>
          </a:p>
          <a:p>
            <a:r>
              <a:rPr lang="en-IN" dirty="0"/>
              <a:t>Uniform Random Timer</a:t>
            </a:r>
          </a:p>
          <a:p>
            <a:r>
              <a:rPr lang="en-IN" dirty="0"/>
              <a:t>Constant Throughput Timer</a:t>
            </a:r>
          </a:p>
          <a:p>
            <a:r>
              <a:rPr lang="en-IN" dirty="0"/>
              <a:t>Synchronizing Timer</a:t>
            </a:r>
          </a:p>
          <a:p>
            <a:r>
              <a:rPr lang="en-IN" dirty="0" err="1"/>
              <a:t>BeanShell</a:t>
            </a:r>
            <a:r>
              <a:rPr lang="en-IN" dirty="0"/>
              <a:t> Time</a:t>
            </a:r>
          </a:p>
        </p:txBody>
      </p:sp>
      <p:sp>
        <p:nvSpPr>
          <p:cNvPr id="3" name="Title 2">
            <a:extLst>
              <a:ext uri="{FF2B5EF4-FFF2-40B4-BE49-F238E27FC236}">
                <a16:creationId xmlns:a16="http://schemas.microsoft.com/office/drawing/2014/main" id="{F0A1871D-11EB-501D-8085-093DAB4219D2}"/>
              </a:ext>
            </a:extLst>
          </p:cNvPr>
          <p:cNvSpPr>
            <a:spLocks noGrp="1"/>
          </p:cNvSpPr>
          <p:nvPr>
            <p:ph type="title"/>
          </p:nvPr>
        </p:nvSpPr>
        <p:spPr/>
        <p:txBody>
          <a:bodyPr/>
          <a:lstStyle/>
          <a:p>
            <a:r>
              <a:rPr lang="en-IN" dirty="0"/>
              <a:t>List of Timers</a:t>
            </a:r>
          </a:p>
        </p:txBody>
      </p:sp>
    </p:spTree>
    <p:extLst>
      <p:ext uri="{BB962C8B-B14F-4D97-AF65-F5344CB8AC3E}">
        <p14:creationId xmlns:p14="http://schemas.microsoft.com/office/powerpoint/2010/main" val="1970183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4520B-C21D-6987-895C-8FFB91BBBBFF}"/>
              </a:ext>
            </a:extLst>
          </p:cNvPr>
          <p:cNvSpPr>
            <a:spLocks noGrp="1"/>
          </p:cNvSpPr>
          <p:nvPr>
            <p:ph sz="quarter" idx="12"/>
          </p:nvPr>
        </p:nvSpPr>
        <p:spPr>
          <a:xfrm>
            <a:off x="457201" y="1381125"/>
            <a:ext cx="8228012" cy="5196957"/>
          </a:xfrm>
        </p:spPr>
        <p:txBody>
          <a:bodyPr>
            <a:normAutofit/>
          </a:bodyPr>
          <a:lstStyle/>
          <a:p>
            <a:r>
              <a:rPr lang="en-US" dirty="0"/>
              <a:t>Absolute Response Time: This is the total time taken from the instant a user clicks on a link or submits a form until the response from the server is rendered completely.</a:t>
            </a:r>
          </a:p>
          <a:p>
            <a:r>
              <a:rPr lang="en-US" dirty="0"/>
              <a:t>Server Processing Time: This is the time taken by the server to process the given input and generate the output. This can vary depending on the complexity of the request, server hardware, and the system load.</a:t>
            </a:r>
          </a:p>
          <a:p>
            <a:endParaRPr lang="en-US" dirty="0"/>
          </a:p>
        </p:txBody>
      </p:sp>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p:txBody>
          <a:bodyPr/>
          <a:lstStyle/>
          <a:p>
            <a:r>
              <a:rPr lang="en-IN" dirty="0"/>
              <a:t>Response Time</a:t>
            </a:r>
          </a:p>
        </p:txBody>
      </p:sp>
    </p:spTree>
    <p:extLst>
      <p:ext uri="{BB962C8B-B14F-4D97-AF65-F5344CB8AC3E}">
        <p14:creationId xmlns:p14="http://schemas.microsoft.com/office/powerpoint/2010/main" val="3044268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Constant Timer</a:t>
            </a:r>
            <a:br>
              <a:rPr lang="en-IN" b="1" dirty="0"/>
            </a:br>
            <a:endParaRPr lang="en-IN" dirty="0"/>
          </a:p>
        </p:txBody>
      </p:sp>
      <p:pic>
        <p:nvPicPr>
          <p:cNvPr id="57346" name="Picture 2" descr="http://cdn.guru99.com/images/ConstantTim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538" y="2346562"/>
            <a:ext cx="6055206" cy="160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0650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Gaussian Random Timer</a:t>
            </a:r>
            <a:br>
              <a:rPr lang="en-IN" b="1" dirty="0"/>
            </a:br>
            <a:endParaRPr lang="en-IN" dirty="0"/>
          </a:p>
        </p:txBody>
      </p:sp>
      <p:pic>
        <p:nvPicPr>
          <p:cNvPr id="58370" name="Picture 2" descr="http://cdn.guru99.com/images/RamdomTim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73" y="2175556"/>
            <a:ext cx="4064045" cy="23563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66321" y="2395778"/>
            <a:ext cx="3004820" cy="1708160"/>
          </a:xfrm>
          <a:prstGeom prst="rect">
            <a:avLst/>
          </a:prstGeom>
          <a:noFill/>
        </p:spPr>
        <p:txBody>
          <a:bodyPr wrap="square" rtlCol="0">
            <a:spAutoFit/>
          </a:bodyPr>
          <a:lstStyle/>
          <a:p>
            <a:r>
              <a:rPr lang="en-IN" sz="2100" dirty="0"/>
              <a:t> Gaussian random timer delays each user request for a </a:t>
            </a:r>
            <a:r>
              <a:rPr lang="en-IN" sz="2100" b="1" dirty="0"/>
              <a:t>random</a:t>
            </a:r>
            <a:r>
              <a:rPr lang="en-IN" sz="2100" dirty="0"/>
              <a:t> amount of time.</a:t>
            </a:r>
          </a:p>
        </p:txBody>
      </p:sp>
    </p:spTree>
    <p:extLst>
      <p:ext uri="{BB962C8B-B14F-4D97-AF65-F5344CB8AC3E}">
        <p14:creationId xmlns:p14="http://schemas.microsoft.com/office/powerpoint/2010/main" val="2263263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Gaussian Random Timer</a:t>
            </a:r>
            <a:br>
              <a:rPr lang="en-IN" b="1" dirty="0"/>
            </a:br>
            <a:endParaRPr lang="en-IN" dirty="0"/>
          </a:p>
        </p:txBody>
      </p:sp>
      <p:sp>
        <p:nvSpPr>
          <p:cNvPr id="4" name="TextBox 3"/>
          <p:cNvSpPr txBox="1"/>
          <p:nvPr/>
        </p:nvSpPr>
        <p:spPr>
          <a:xfrm>
            <a:off x="4666321" y="2395778"/>
            <a:ext cx="3004820" cy="1708160"/>
          </a:xfrm>
          <a:prstGeom prst="rect">
            <a:avLst/>
          </a:prstGeom>
          <a:noFill/>
        </p:spPr>
        <p:txBody>
          <a:bodyPr wrap="square" rtlCol="0">
            <a:spAutoFit/>
          </a:bodyPr>
          <a:lstStyle/>
          <a:p>
            <a:r>
              <a:rPr lang="en-IN" sz="2100" dirty="0"/>
              <a:t> Gaussian random timer delays each user request for a </a:t>
            </a:r>
            <a:r>
              <a:rPr lang="en-IN" sz="2100" b="1" dirty="0"/>
              <a:t>random</a:t>
            </a:r>
            <a:r>
              <a:rPr lang="en-IN" sz="2100" dirty="0"/>
              <a:t> amount of time.</a:t>
            </a:r>
          </a:p>
        </p:txBody>
      </p:sp>
      <p:pic>
        <p:nvPicPr>
          <p:cNvPr id="59394" name="Picture 2" descr="http://cdn.guru99.com/images/TotalDel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21" y="2330634"/>
            <a:ext cx="4252801" cy="193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650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Uniform Random Timer</a:t>
            </a:r>
            <a:br>
              <a:rPr lang="en-IN" b="1" dirty="0"/>
            </a:br>
            <a:endParaRPr lang="en-IN" dirty="0"/>
          </a:p>
        </p:txBody>
      </p:sp>
      <p:sp>
        <p:nvSpPr>
          <p:cNvPr id="3" name="Content Placeholder 2"/>
          <p:cNvSpPr>
            <a:spLocks noGrp="1"/>
          </p:cNvSpPr>
          <p:nvPr>
            <p:ph idx="4294967295"/>
          </p:nvPr>
        </p:nvSpPr>
        <p:spPr>
          <a:xfrm>
            <a:off x="6688138" y="2478088"/>
            <a:ext cx="2455862" cy="1244600"/>
          </a:xfrm>
        </p:spPr>
        <p:txBody>
          <a:bodyPr>
            <a:normAutofit fontScale="77500" lnSpcReduction="20000"/>
          </a:bodyPr>
          <a:lstStyle/>
          <a:p>
            <a:r>
              <a:rPr lang="en-IN" dirty="0"/>
              <a:t>Uniform random timer delays each user request for a random amount of time.</a:t>
            </a:r>
          </a:p>
        </p:txBody>
      </p:sp>
      <p:pic>
        <p:nvPicPr>
          <p:cNvPr id="60418" name="Picture 2" descr="http://cdn.guru99.com/images/UniformRandomTimer(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01" y="2477692"/>
            <a:ext cx="3909240" cy="227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489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6E0DE2-C9B9-B0BC-5297-666C60780864}"/>
              </a:ext>
            </a:extLst>
          </p:cNvPr>
          <p:cNvSpPr>
            <a:spLocks noGrp="1"/>
          </p:cNvSpPr>
          <p:nvPr>
            <p:ph sz="quarter" idx="12"/>
          </p:nvPr>
        </p:nvSpPr>
        <p:spPr/>
        <p:txBody>
          <a:bodyPr/>
          <a:lstStyle/>
          <a:p>
            <a:r>
              <a:rPr lang="en-US" dirty="0"/>
              <a:t>Assertions allow us to include some validation test on the response of your request made using a Sampler.</a:t>
            </a:r>
          </a:p>
          <a:p>
            <a:r>
              <a:rPr lang="en-US" dirty="0"/>
              <a:t>They are inserted as a child component of a Sampler.</a:t>
            </a:r>
          </a:p>
          <a:p>
            <a:r>
              <a:rPr lang="en-US" dirty="0"/>
              <a:t>Assertions are particularly necessary in functional testing of your applications, while, in performance testing, we may want to use assertion to ensure the responses we receive.</a:t>
            </a:r>
            <a:endParaRPr lang="en-IN" dirty="0"/>
          </a:p>
        </p:txBody>
      </p:sp>
      <p:sp>
        <p:nvSpPr>
          <p:cNvPr id="3" name="Title 2">
            <a:extLst>
              <a:ext uri="{FF2B5EF4-FFF2-40B4-BE49-F238E27FC236}">
                <a16:creationId xmlns:a16="http://schemas.microsoft.com/office/drawing/2014/main" id="{B615D751-26F6-6D05-FCE4-F759FD5D1C5A}"/>
              </a:ext>
            </a:extLst>
          </p:cNvPr>
          <p:cNvSpPr>
            <a:spLocks noGrp="1"/>
          </p:cNvSpPr>
          <p:nvPr>
            <p:ph type="title"/>
          </p:nvPr>
        </p:nvSpPr>
        <p:spPr/>
        <p:txBody>
          <a:bodyPr/>
          <a:lstStyle/>
          <a:p>
            <a:r>
              <a:rPr lang="en-IN" dirty="0"/>
              <a:t>Assertions</a:t>
            </a:r>
          </a:p>
        </p:txBody>
      </p:sp>
    </p:spTree>
    <p:extLst>
      <p:ext uri="{BB962C8B-B14F-4D97-AF65-F5344CB8AC3E}">
        <p14:creationId xmlns:p14="http://schemas.microsoft.com/office/powerpoint/2010/main" val="3524561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6E0DE2-C9B9-B0BC-5297-666C60780864}"/>
              </a:ext>
            </a:extLst>
          </p:cNvPr>
          <p:cNvSpPr>
            <a:spLocks noGrp="1"/>
          </p:cNvSpPr>
          <p:nvPr>
            <p:ph sz="quarter" idx="12"/>
          </p:nvPr>
        </p:nvSpPr>
        <p:spPr/>
        <p:txBody>
          <a:bodyPr/>
          <a:lstStyle/>
          <a:p>
            <a:r>
              <a:rPr lang="en-US" dirty="0"/>
              <a:t>Response Assertion</a:t>
            </a:r>
          </a:p>
          <a:p>
            <a:r>
              <a:rPr lang="en-US" dirty="0"/>
              <a:t>Duration Assertion</a:t>
            </a:r>
          </a:p>
          <a:p>
            <a:r>
              <a:rPr lang="en-US" dirty="0"/>
              <a:t>Size Assertion</a:t>
            </a:r>
          </a:p>
          <a:p>
            <a:r>
              <a:rPr lang="en-US" dirty="0"/>
              <a:t>XML Assertion</a:t>
            </a:r>
          </a:p>
          <a:p>
            <a:r>
              <a:rPr lang="en-US" dirty="0" err="1"/>
              <a:t>BeanShell</a:t>
            </a:r>
            <a:r>
              <a:rPr lang="en-US" dirty="0"/>
              <a:t> Assertion</a:t>
            </a:r>
          </a:p>
          <a:p>
            <a:r>
              <a:rPr lang="en-US" dirty="0"/>
              <a:t>MD5Hex Assertion</a:t>
            </a:r>
          </a:p>
          <a:p>
            <a:r>
              <a:rPr lang="en-US" dirty="0"/>
              <a:t>HTML Assertion</a:t>
            </a:r>
          </a:p>
          <a:p>
            <a:r>
              <a:rPr lang="en-US" dirty="0"/>
              <a:t>XPath Assertion</a:t>
            </a:r>
          </a:p>
          <a:p>
            <a:r>
              <a:rPr lang="en-US" dirty="0"/>
              <a:t>XML Schema Assertion</a:t>
            </a:r>
            <a:endParaRPr lang="en-IN" dirty="0"/>
          </a:p>
        </p:txBody>
      </p:sp>
      <p:sp>
        <p:nvSpPr>
          <p:cNvPr id="3" name="Title 2">
            <a:extLst>
              <a:ext uri="{FF2B5EF4-FFF2-40B4-BE49-F238E27FC236}">
                <a16:creationId xmlns:a16="http://schemas.microsoft.com/office/drawing/2014/main" id="{B615D751-26F6-6D05-FCE4-F759FD5D1C5A}"/>
              </a:ext>
            </a:extLst>
          </p:cNvPr>
          <p:cNvSpPr>
            <a:spLocks noGrp="1"/>
          </p:cNvSpPr>
          <p:nvPr>
            <p:ph type="title"/>
          </p:nvPr>
        </p:nvSpPr>
        <p:spPr/>
        <p:txBody>
          <a:bodyPr/>
          <a:lstStyle/>
          <a:p>
            <a:r>
              <a:rPr lang="en-IN" dirty="0"/>
              <a:t>Assertions</a:t>
            </a:r>
          </a:p>
        </p:txBody>
      </p:sp>
    </p:spTree>
    <p:extLst>
      <p:ext uri="{BB962C8B-B14F-4D97-AF65-F5344CB8AC3E}">
        <p14:creationId xmlns:p14="http://schemas.microsoft.com/office/powerpoint/2010/main" val="1171412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864F4-72DB-1F2E-C619-37653671EEFA}"/>
              </a:ext>
            </a:extLst>
          </p:cNvPr>
          <p:cNvSpPr>
            <a:spLocks noGrp="1"/>
          </p:cNvSpPr>
          <p:nvPr>
            <p:ph sz="quarter" idx="12"/>
          </p:nvPr>
        </p:nvSpPr>
        <p:spPr>
          <a:xfrm>
            <a:off x="457201" y="1381125"/>
            <a:ext cx="8228012" cy="2808320"/>
          </a:xfrm>
        </p:spPr>
        <p:txBody>
          <a:bodyPr>
            <a:normAutofit fontScale="85000" lnSpcReduction="10000"/>
          </a:bodyPr>
          <a:lstStyle/>
          <a:p>
            <a:r>
              <a:rPr lang="en-US" dirty="0"/>
              <a:t>Configuration Elements allow us to create defaults and variables to be used by Samplers. </a:t>
            </a:r>
          </a:p>
          <a:p>
            <a:r>
              <a:rPr lang="en-US" dirty="0"/>
              <a:t>They are used to add or modify requests made by Samplers.</a:t>
            </a:r>
          </a:p>
          <a:p>
            <a:r>
              <a:rPr lang="en-US" dirty="0"/>
              <a:t>They are executed at the start of the scope of which they are part, before any Samplers that are located in the same scope. </a:t>
            </a:r>
          </a:p>
          <a:p>
            <a:r>
              <a:rPr lang="en-US" dirty="0"/>
              <a:t>Therefore, a Configuration Element is accessed only from inside the branch where it is placed.</a:t>
            </a:r>
            <a:endParaRPr lang="en-IN" dirty="0"/>
          </a:p>
        </p:txBody>
      </p:sp>
      <p:sp>
        <p:nvSpPr>
          <p:cNvPr id="2" name="Title 1"/>
          <p:cNvSpPr>
            <a:spLocks noGrp="1"/>
          </p:cNvSpPr>
          <p:nvPr>
            <p:ph type="title"/>
          </p:nvPr>
        </p:nvSpPr>
        <p:spPr/>
        <p:txBody>
          <a:bodyPr>
            <a:normAutofit/>
          </a:bodyPr>
          <a:lstStyle/>
          <a:p>
            <a:r>
              <a:rPr lang="en-IN" b="1" dirty="0"/>
              <a:t>Configuration Elements</a:t>
            </a:r>
            <a:br>
              <a:rPr lang="en-IN" b="1" dirty="0"/>
            </a:br>
            <a:endParaRPr lang="en-IN" dirty="0"/>
          </a:p>
        </p:txBody>
      </p:sp>
      <p:pic>
        <p:nvPicPr>
          <p:cNvPr id="32770" name="Picture 2" descr="http://cdn.guru99.com/images/ConfigurationElem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45" y="4513419"/>
            <a:ext cx="7380653" cy="192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22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8CB4D-F89B-6234-41F8-2300EF130EC6}"/>
              </a:ext>
            </a:extLst>
          </p:cNvPr>
          <p:cNvSpPr>
            <a:spLocks noGrp="1"/>
          </p:cNvSpPr>
          <p:nvPr>
            <p:ph sz="quarter" idx="12"/>
          </p:nvPr>
        </p:nvSpPr>
        <p:spPr/>
        <p:txBody>
          <a:bodyPr>
            <a:normAutofit/>
          </a:bodyPr>
          <a:lstStyle/>
          <a:p>
            <a:r>
              <a:rPr lang="en-IN" dirty="0"/>
              <a:t>CSV Data Set Config</a:t>
            </a:r>
          </a:p>
          <a:p>
            <a:r>
              <a:rPr lang="en-IN" dirty="0"/>
              <a:t>FTP Request Defaults</a:t>
            </a:r>
          </a:p>
          <a:p>
            <a:r>
              <a:rPr lang="en-IN" dirty="0"/>
              <a:t>HTTP Authorization Manager</a:t>
            </a:r>
          </a:p>
          <a:p>
            <a:r>
              <a:rPr lang="en-IN" dirty="0"/>
              <a:t>HTTP Cookie Manager</a:t>
            </a:r>
          </a:p>
          <a:p>
            <a:r>
              <a:rPr lang="en-IN" dirty="0"/>
              <a:t>HTTP Proxy Server</a:t>
            </a:r>
          </a:p>
          <a:p>
            <a:r>
              <a:rPr lang="en-IN" dirty="0"/>
              <a:t>HTTP Request Defaults</a:t>
            </a:r>
          </a:p>
          <a:p>
            <a:r>
              <a:rPr lang="en-IN" dirty="0"/>
              <a:t>HTTP Header Manager</a:t>
            </a:r>
          </a:p>
          <a:p>
            <a:r>
              <a:rPr lang="en-IN" dirty="0"/>
              <a:t>Java Request Defaults</a:t>
            </a:r>
          </a:p>
          <a:p>
            <a:endParaRPr lang="en-IN" dirty="0"/>
          </a:p>
        </p:txBody>
      </p:sp>
      <p:sp>
        <p:nvSpPr>
          <p:cNvPr id="3" name="Title 2">
            <a:extLst>
              <a:ext uri="{FF2B5EF4-FFF2-40B4-BE49-F238E27FC236}">
                <a16:creationId xmlns:a16="http://schemas.microsoft.com/office/drawing/2014/main" id="{5600D81A-C316-33FD-EB4E-ABA631AD47E7}"/>
              </a:ext>
            </a:extLst>
          </p:cNvPr>
          <p:cNvSpPr>
            <a:spLocks noGrp="1"/>
          </p:cNvSpPr>
          <p:nvPr>
            <p:ph type="title"/>
          </p:nvPr>
        </p:nvSpPr>
        <p:spPr/>
        <p:txBody>
          <a:bodyPr/>
          <a:lstStyle/>
          <a:p>
            <a:r>
              <a:rPr lang="en-IN" dirty="0"/>
              <a:t>List of Configuration Elements</a:t>
            </a:r>
          </a:p>
        </p:txBody>
      </p:sp>
    </p:spTree>
    <p:extLst>
      <p:ext uri="{BB962C8B-B14F-4D97-AF65-F5344CB8AC3E}">
        <p14:creationId xmlns:p14="http://schemas.microsoft.com/office/powerpoint/2010/main" val="1934935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8CB4D-F89B-6234-41F8-2300EF130EC6}"/>
              </a:ext>
            </a:extLst>
          </p:cNvPr>
          <p:cNvSpPr>
            <a:spLocks noGrp="1"/>
          </p:cNvSpPr>
          <p:nvPr>
            <p:ph sz="quarter" idx="12"/>
          </p:nvPr>
        </p:nvSpPr>
        <p:spPr/>
        <p:txBody>
          <a:bodyPr>
            <a:normAutofit/>
          </a:bodyPr>
          <a:lstStyle/>
          <a:p>
            <a:r>
              <a:rPr lang="en-IN" dirty="0"/>
              <a:t>JDBC Connection Configuration</a:t>
            </a:r>
          </a:p>
          <a:p>
            <a:r>
              <a:rPr lang="en-IN" dirty="0"/>
              <a:t>Login Config Element</a:t>
            </a:r>
          </a:p>
          <a:p>
            <a:r>
              <a:rPr lang="en-IN" dirty="0"/>
              <a:t>LDAP Request Defaults</a:t>
            </a:r>
          </a:p>
          <a:p>
            <a:r>
              <a:rPr lang="en-IN" dirty="0"/>
              <a:t>LDAP Extended Request Defaults</a:t>
            </a:r>
          </a:p>
          <a:p>
            <a:r>
              <a:rPr lang="en-IN" dirty="0"/>
              <a:t>TCP Sampler Config</a:t>
            </a:r>
          </a:p>
          <a:p>
            <a:r>
              <a:rPr lang="en-IN" dirty="0"/>
              <a:t>User Defined Variables</a:t>
            </a:r>
          </a:p>
          <a:p>
            <a:r>
              <a:rPr lang="en-IN" dirty="0"/>
              <a:t>Simple Config Element</a:t>
            </a:r>
          </a:p>
        </p:txBody>
      </p:sp>
      <p:sp>
        <p:nvSpPr>
          <p:cNvPr id="3" name="Title 2">
            <a:extLst>
              <a:ext uri="{FF2B5EF4-FFF2-40B4-BE49-F238E27FC236}">
                <a16:creationId xmlns:a16="http://schemas.microsoft.com/office/drawing/2014/main" id="{5600D81A-C316-33FD-EB4E-ABA631AD47E7}"/>
              </a:ext>
            </a:extLst>
          </p:cNvPr>
          <p:cNvSpPr>
            <a:spLocks noGrp="1"/>
          </p:cNvSpPr>
          <p:nvPr>
            <p:ph type="title"/>
          </p:nvPr>
        </p:nvSpPr>
        <p:spPr/>
        <p:txBody>
          <a:bodyPr/>
          <a:lstStyle/>
          <a:p>
            <a:r>
              <a:rPr lang="en-IN" dirty="0"/>
              <a:t>List of Configuration Elements</a:t>
            </a:r>
          </a:p>
        </p:txBody>
      </p:sp>
    </p:spTree>
    <p:extLst>
      <p:ext uri="{BB962C8B-B14F-4D97-AF65-F5344CB8AC3E}">
        <p14:creationId xmlns:p14="http://schemas.microsoft.com/office/powerpoint/2010/main" val="1604254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Hands on with </a:t>
            </a:r>
            <a:r>
              <a:rPr lang="en-IN" b="1" dirty="0" err="1"/>
              <a:t>JMeter</a:t>
            </a:r>
            <a:r>
              <a:rPr lang="en-IN" b="1" dirty="0"/>
              <a:t> GUI</a:t>
            </a:r>
            <a:br>
              <a:rPr lang="en-IN" b="1" dirty="0"/>
            </a:br>
            <a:endParaRPr lang="en-IN" dirty="0"/>
          </a:p>
        </p:txBody>
      </p:sp>
      <p:pic>
        <p:nvPicPr>
          <p:cNvPr id="38914" name="Picture 2" descr="http://cdn.guru99.com/images/TestPlanJ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83" y="1907701"/>
            <a:ext cx="3802987" cy="3688734"/>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a:xfrm>
            <a:off x="4759656" y="1471399"/>
            <a:ext cx="2349382" cy="1598921"/>
          </a:xfrm>
          <a:prstGeom prst="star5">
            <a:avLst>
              <a:gd name="adj" fmla="val 17748"/>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100" dirty="0"/>
              <a:t>Test Plan</a:t>
            </a:r>
          </a:p>
        </p:txBody>
      </p:sp>
    </p:spTree>
    <p:extLst>
      <p:ext uri="{BB962C8B-B14F-4D97-AF65-F5344CB8AC3E}">
        <p14:creationId xmlns:p14="http://schemas.microsoft.com/office/powerpoint/2010/main" val="2284162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4520B-C21D-6987-895C-8FFB91BBBBFF}"/>
              </a:ext>
            </a:extLst>
          </p:cNvPr>
          <p:cNvSpPr>
            <a:spLocks noGrp="1"/>
          </p:cNvSpPr>
          <p:nvPr>
            <p:ph sz="quarter" idx="12"/>
          </p:nvPr>
        </p:nvSpPr>
        <p:spPr>
          <a:xfrm>
            <a:off x="457201" y="1381125"/>
            <a:ext cx="8228012" cy="5196957"/>
          </a:xfrm>
        </p:spPr>
        <p:txBody>
          <a:bodyPr>
            <a:normAutofit/>
          </a:bodyPr>
          <a:lstStyle/>
          <a:p>
            <a:r>
              <a:rPr lang="en-US" dirty="0"/>
              <a:t>Rendering Time: This is the time taken by the browser to parse and render the response received from the server. </a:t>
            </a:r>
          </a:p>
          <a:p>
            <a:r>
              <a:rPr lang="en-US" dirty="0"/>
              <a:t>This depends on the complexity of the web page, presence of multimedia, presence of JavaScript, and whether the browser needs to generate content. </a:t>
            </a:r>
          </a:p>
          <a:p>
            <a:r>
              <a:rPr lang="en-US" dirty="0"/>
              <a:t>It also depends on the system load on the user’s device.</a:t>
            </a:r>
          </a:p>
        </p:txBody>
      </p:sp>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p:txBody>
          <a:bodyPr/>
          <a:lstStyle/>
          <a:p>
            <a:r>
              <a:rPr lang="en-IN" dirty="0"/>
              <a:t>Response Time</a:t>
            </a:r>
          </a:p>
        </p:txBody>
      </p:sp>
    </p:spTree>
    <p:extLst>
      <p:ext uri="{BB962C8B-B14F-4D97-AF65-F5344CB8AC3E}">
        <p14:creationId xmlns:p14="http://schemas.microsoft.com/office/powerpoint/2010/main" val="42375948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887433-6339-DC69-CC1F-0B87C9BE01CC}"/>
              </a:ext>
            </a:extLst>
          </p:cNvPr>
          <p:cNvSpPr>
            <a:spLocks noGrp="1"/>
          </p:cNvSpPr>
          <p:nvPr>
            <p:ph sz="quarter" idx="12"/>
          </p:nvPr>
        </p:nvSpPr>
        <p:spPr/>
        <p:txBody>
          <a:bodyPr>
            <a:normAutofit fontScale="92500" lnSpcReduction="10000"/>
          </a:bodyPr>
          <a:lstStyle/>
          <a:p>
            <a:r>
              <a:rPr lang="en-US" dirty="0"/>
              <a:t>The elements that we will need for this basic Test Plan are as follows:</a:t>
            </a:r>
          </a:p>
          <a:p>
            <a:pPr lvl="1"/>
            <a:r>
              <a:rPr lang="en-US" dirty="0"/>
              <a:t>Thread Group</a:t>
            </a:r>
          </a:p>
          <a:p>
            <a:pPr lvl="1"/>
            <a:r>
              <a:rPr lang="en-US" dirty="0"/>
              <a:t>HTTP Request (Sampler)</a:t>
            </a:r>
          </a:p>
          <a:p>
            <a:pPr lvl="1"/>
            <a:r>
              <a:rPr lang="en-US" dirty="0"/>
              <a:t>HTTP Request Default (Configuration Element)</a:t>
            </a:r>
          </a:p>
          <a:p>
            <a:pPr lvl="1"/>
            <a:r>
              <a:rPr lang="en-US" dirty="0"/>
              <a:t>Summary Report (Listener)</a:t>
            </a:r>
          </a:p>
          <a:p>
            <a:r>
              <a:rPr lang="en-US" dirty="0"/>
              <a:t>Things to be done by us are as follows:</a:t>
            </a:r>
          </a:p>
          <a:p>
            <a:pPr lvl="1"/>
            <a:r>
              <a:rPr lang="en-US" dirty="0"/>
              <a:t>Add Users</a:t>
            </a:r>
          </a:p>
          <a:p>
            <a:pPr lvl="1"/>
            <a:r>
              <a:rPr lang="en-US" dirty="0"/>
              <a:t>Add and Configure Default HTTP Request</a:t>
            </a:r>
          </a:p>
          <a:p>
            <a:pPr lvl="1"/>
            <a:r>
              <a:rPr lang="en-US" dirty="0"/>
              <a:t>Add HTTP Requests</a:t>
            </a:r>
          </a:p>
          <a:p>
            <a:pPr lvl="1"/>
            <a:r>
              <a:rPr lang="en-US" dirty="0"/>
              <a:t>Add Listener to View/Store the Test Results</a:t>
            </a:r>
          </a:p>
          <a:p>
            <a:pPr lvl="1"/>
            <a:r>
              <a:rPr lang="en-US" dirty="0"/>
              <a:t>Save &amp; Run Test Plan</a:t>
            </a:r>
            <a:endParaRPr lang="en-IN" dirty="0"/>
          </a:p>
        </p:txBody>
      </p:sp>
      <p:sp>
        <p:nvSpPr>
          <p:cNvPr id="2" name="Title 1">
            <a:extLst>
              <a:ext uri="{FF2B5EF4-FFF2-40B4-BE49-F238E27FC236}">
                <a16:creationId xmlns:a16="http://schemas.microsoft.com/office/drawing/2014/main" id="{AF5F1680-3F8E-A1D4-58EE-BB7DA63831DB}"/>
              </a:ext>
            </a:extLst>
          </p:cNvPr>
          <p:cNvSpPr>
            <a:spLocks noGrp="1"/>
          </p:cNvSpPr>
          <p:nvPr>
            <p:ph type="title"/>
          </p:nvPr>
        </p:nvSpPr>
        <p:spPr/>
        <p:txBody>
          <a:bodyPr/>
          <a:lstStyle/>
          <a:p>
            <a:r>
              <a:rPr lang="en-US" dirty="0"/>
              <a:t>Building a Test Plan That Tests Web Sites</a:t>
            </a:r>
            <a:endParaRPr lang="en-IN" dirty="0"/>
          </a:p>
        </p:txBody>
      </p:sp>
    </p:spTree>
    <p:extLst>
      <p:ext uri="{BB962C8B-B14F-4D97-AF65-F5344CB8AC3E}">
        <p14:creationId xmlns:p14="http://schemas.microsoft.com/office/powerpoint/2010/main" val="1623207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1680-3F8E-A1D4-58EE-BB7DA63831DB}"/>
              </a:ext>
            </a:extLst>
          </p:cNvPr>
          <p:cNvSpPr>
            <a:spLocks noGrp="1"/>
          </p:cNvSpPr>
          <p:nvPr>
            <p:ph type="title"/>
          </p:nvPr>
        </p:nvSpPr>
        <p:spPr/>
        <p:txBody>
          <a:bodyPr/>
          <a:lstStyle/>
          <a:p>
            <a:r>
              <a:rPr lang="en-US" dirty="0"/>
              <a:t>Building a Test Plan That Tests Web Sites</a:t>
            </a:r>
            <a:endParaRPr lang="en-IN" dirty="0"/>
          </a:p>
        </p:txBody>
      </p:sp>
      <p:pic>
        <p:nvPicPr>
          <p:cNvPr id="7" name="Picture 6">
            <a:extLst>
              <a:ext uri="{FF2B5EF4-FFF2-40B4-BE49-F238E27FC236}">
                <a16:creationId xmlns:a16="http://schemas.microsoft.com/office/drawing/2014/main" id="{C0FF7090-0AAE-63FF-B0EF-4C3D5BE5903B}"/>
              </a:ext>
            </a:extLst>
          </p:cNvPr>
          <p:cNvPicPr>
            <a:picLocks noChangeAspect="1"/>
          </p:cNvPicPr>
          <p:nvPr/>
        </p:nvPicPr>
        <p:blipFill rotWithShape="1">
          <a:blip r:embed="rId2"/>
          <a:srcRect l="10265" t="6734" r="22449" b="1474"/>
          <a:stretch/>
        </p:blipFill>
        <p:spPr>
          <a:xfrm>
            <a:off x="461035" y="1380930"/>
            <a:ext cx="8447858" cy="5029200"/>
          </a:xfrm>
          <a:prstGeom prst="rect">
            <a:avLst/>
          </a:prstGeom>
        </p:spPr>
      </p:pic>
    </p:spTree>
    <p:extLst>
      <p:ext uri="{BB962C8B-B14F-4D97-AF65-F5344CB8AC3E}">
        <p14:creationId xmlns:p14="http://schemas.microsoft.com/office/powerpoint/2010/main" val="1393391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1680-3F8E-A1D4-58EE-BB7DA63831DB}"/>
              </a:ext>
            </a:extLst>
          </p:cNvPr>
          <p:cNvSpPr>
            <a:spLocks noGrp="1"/>
          </p:cNvSpPr>
          <p:nvPr>
            <p:ph type="title"/>
          </p:nvPr>
        </p:nvSpPr>
        <p:spPr/>
        <p:txBody>
          <a:bodyPr/>
          <a:lstStyle/>
          <a:p>
            <a:r>
              <a:rPr lang="en-US" dirty="0"/>
              <a:t>Building a Test Plan That Tests Web Sites</a:t>
            </a:r>
            <a:endParaRPr lang="en-IN" dirty="0"/>
          </a:p>
        </p:txBody>
      </p:sp>
      <p:pic>
        <p:nvPicPr>
          <p:cNvPr id="4" name="Picture 3">
            <a:extLst>
              <a:ext uri="{FF2B5EF4-FFF2-40B4-BE49-F238E27FC236}">
                <a16:creationId xmlns:a16="http://schemas.microsoft.com/office/drawing/2014/main" id="{858E2827-71AF-ED04-2717-8D01B9F5C2FC}"/>
              </a:ext>
            </a:extLst>
          </p:cNvPr>
          <p:cNvPicPr>
            <a:picLocks noChangeAspect="1"/>
          </p:cNvPicPr>
          <p:nvPr/>
        </p:nvPicPr>
        <p:blipFill rotWithShape="1">
          <a:blip r:embed="rId2"/>
          <a:srcRect l="10265" t="7642" r="10307" b="13447"/>
          <a:stretch/>
        </p:blipFill>
        <p:spPr>
          <a:xfrm>
            <a:off x="369571" y="1586204"/>
            <a:ext cx="8281343" cy="4627984"/>
          </a:xfrm>
          <a:prstGeom prst="rect">
            <a:avLst/>
          </a:prstGeom>
        </p:spPr>
      </p:pic>
    </p:spTree>
    <p:extLst>
      <p:ext uri="{BB962C8B-B14F-4D97-AF65-F5344CB8AC3E}">
        <p14:creationId xmlns:p14="http://schemas.microsoft.com/office/powerpoint/2010/main" val="27662768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91F471-6A05-F2E5-40CF-05DB08D33357}"/>
              </a:ext>
            </a:extLst>
          </p:cNvPr>
          <p:cNvSpPr>
            <a:spLocks noGrp="1"/>
          </p:cNvSpPr>
          <p:nvPr>
            <p:ph sz="quarter" idx="12"/>
          </p:nvPr>
        </p:nvSpPr>
        <p:spPr/>
        <p:txBody>
          <a:bodyPr>
            <a:normAutofit fontScale="85000" lnSpcReduction="10000"/>
          </a:bodyPr>
          <a:lstStyle/>
          <a:p>
            <a:r>
              <a:rPr lang="en-US" dirty="0"/>
              <a:t>Label—The label of the sample</a:t>
            </a:r>
          </a:p>
          <a:p>
            <a:r>
              <a:rPr lang="en-US" dirty="0"/>
              <a:t># Samples—The number of samples for the URL</a:t>
            </a:r>
          </a:p>
          <a:p>
            <a:r>
              <a:rPr lang="en-US" dirty="0"/>
              <a:t>Average—The mean time of a set of results</a:t>
            </a:r>
          </a:p>
          <a:p>
            <a:r>
              <a:rPr lang="en-US" dirty="0"/>
              <a:t>Median—The time in the middle of a set of results</a:t>
            </a:r>
          </a:p>
          <a:p>
            <a:r>
              <a:rPr lang="en-US" dirty="0"/>
              <a:t>90% Line—The maximum time taken for the fastest 90% of the samples</a:t>
            </a:r>
          </a:p>
          <a:p>
            <a:r>
              <a:rPr lang="en-US" dirty="0"/>
              <a:t>Min—The lowest time for the samples</a:t>
            </a:r>
          </a:p>
          <a:p>
            <a:r>
              <a:rPr lang="en-US" dirty="0"/>
              <a:t>Max—The longest time for the samples</a:t>
            </a:r>
          </a:p>
          <a:p>
            <a:r>
              <a:rPr lang="en-US" dirty="0"/>
              <a:t>Error %—Percent of requests with errors or failures</a:t>
            </a:r>
          </a:p>
          <a:p>
            <a:r>
              <a:rPr lang="en-US" dirty="0"/>
              <a:t>Throughput—Throughput measured in requests per unit of time</a:t>
            </a:r>
          </a:p>
          <a:p>
            <a:r>
              <a:rPr lang="en-US" dirty="0" err="1"/>
              <a:t>Kb</a:t>
            </a:r>
            <a:r>
              <a:rPr lang="en-US"/>
              <a:t>/sec—The throughput measured in Kilobytes per second</a:t>
            </a:r>
            <a:endParaRPr lang="en-IN"/>
          </a:p>
        </p:txBody>
      </p:sp>
      <p:sp>
        <p:nvSpPr>
          <p:cNvPr id="3" name="Title 2">
            <a:extLst>
              <a:ext uri="{FF2B5EF4-FFF2-40B4-BE49-F238E27FC236}">
                <a16:creationId xmlns:a16="http://schemas.microsoft.com/office/drawing/2014/main" id="{661D6381-1885-818B-586C-11B15DA82A94}"/>
              </a:ext>
            </a:extLst>
          </p:cNvPr>
          <p:cNvSpPr>
            <a:spLocks noGrp="1"/>
          </p:cNvSpPr>
          <p:nvPr>
            <p:ph type="title"/>
          </p:nvPr>
        </p:nvSpPr>
        <p:spPr/>
        <p:txBody>
          <a:bodyPr/>
          <a:lstStyle/>
          <a:p>
            <a:r>
              <a:rPr lang="en-IN" dirty="0"/>
              <a:t>Report Interpretation</a:t>
            </a:r>
          </a:p>
        </p:txBody>
      </p:sp>
    </p:spTree>
    <p:extLst>
      <p:ext uri="{BB962C8B-B14F-4D97-AF65-F5344CB8AC3E}">
        <p14:creationId xmlns:p14="http://schemas.microsoft.com/office/powerpoint/2010/main" val="4189968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114073-35EE-52EE-A653-BC7FC877A3C9}"/>
              </a:ext>
            </a:extLst>
          </p:cNvPr>
          <p:cNvSpPr>
            <a:spLocks noGrp="1"/>
          </p:cNvSpPr>
          <p:nvPr>
            <p:ph sz="quarter" idx="12"/>
          </p:nvPr>
        </p:nvSpPr>
        <p:spPr/>
        <p:txBody>
          <a:bodyPr>
            <a:normAutofit/>
          </a:bodyPr>
          <a:lstStyle/>
          <a:p>
            <a:r>
              <a:rPr lang="en-US" dirty="0"/>
              <a:t>Load Testing, being a part of performance testing, is simply the process of subjecting a component or a whole system to a work level approaching its limits.</a:t>
            </a:r>
          </a:p>
          <a:p>
            <a:r>
              <a:rPr lang="en-US" dirty="0"/>
              <a:t>Load testing is performed within the capacity of the resource(s) being subjected, while stress testing is normally performed to evaluate the performance of resources and behavior at or beyond normal capacity.</a:t>
            </a:r>
          </a:p>
          <a:p>
            <a:r>
              <a:rPr lang="en-US" dirty="0"/>
              <a:t>In summary, both load testing and stress testing are part of what makes performance testing.</a:t>
            </a:r>
            <a:endParaRPr lang="en-IN" dirty="0"/>
          </a:p>
        </p:txBody>
      </p:sp>
      <p:sp>
        <p:nvSpPr>
          <p:cNvPr id="3" name="Title 2">
            <a:extLst>
              <a:ext uri="{FF2B5EF4-FFF2-40B4-BE49-F238E27FC236}">
                <a16:creationId xmlns:a16="http://schemas.microsoft.com/office/drawing/2014/main" id="{2B486EDC-71E8-50D6-1F94-7E5CD0312F3F}"/>
              </a:ext>
            </a:extLst>
          </p:cNvPr>
          <p:cNvSpPr>
            <a:spLocks noGrp="1"/>
          </p:cNvSpPr>
          <p:nvPr>
            <p:ph type="title"/>
          </p:nvPr>
        </p:nvSpPr>
        <p:spPr/>
        <p:txBody>
          <a:bodyPr/>
          <a:lstStyle/>
          <a:p>
            <a:r>
              <a:rPr lang="en-IN" dirty="0"/>
              <a:t>Preparing for Load Testing</a:t>
            </a:r>
          </a:p>
        </p:txBody>
      </p:sp>
    </p:spTree>
    <p:extLst>
      <p:ext uri="{BB962C8B-B14F-4D97-AF65-F5344CB8AC3E}">
        <p14:creationId xmlns:p14="http://schemas.microsoft.com/office/powerpoint/2010/main" val="2739868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A8B5BE-939C-7B58-400F-FB498A581477}"/>
              </a:ext>
            </a:extLst>
          </p:cNvPr>
          <p:cNvSpPr>
            <a:spLocks noGrp="1"/>
          </p:cNvSpPr>
          <p:nvPr>
            <p:ph sz="quarter" idx="12"/>
          </p:nvPr>
        </p:nvSpPr>
        <p:spPr/>
        <p:txBody>
          <a:bodyPr>
            <a:normAutofit/>
          </a:bodyPr>
          <a:lstStyle/>
          <a:p>
            <a:r>
              <a:rPr lang="en-US" dirty="0"/>
              <a:t>A fast way to capture the HTTP pages of this application is to record every request made to the server. </a:t>
            </a:r>
          </a:p>
          <a:p>
            <a:r>
              <a:rPr lang="en-US" dirty="0"/>
              <a:t>For this we will need to use a special-purpose Configuration Element: HTTP Proxy Server. </a:t>
            </a:r>
          </a:p>
          <a:p>
            <a:r>
              <a:rPr lang="en-US" dirty="0"/>
              <a:t>Note that the Proxy Server element is only available in the Workbench element.</a:t>
            </a:r>
          </a:p>
        </p:txBody>
      </p:sp>
      <p:sp>
        <p:nvSpPr>
          <p:cNvPr id="3" name="Title 2">
            <a:extLst>
              <a:ext uri="{FF2B5EF4-FFF2-40B4-BE49-F238E27FC236}">
                <a16:creationId xmlns:a16="http://schemas.microsoft.com/office/drawing/2014/main" id="{8E430E88-25FE-F886-5C4A-84B65F25C3CE}"/>
              </a:ext>
            </a:extLst>
          </p:cNvPr>
          <p:cNvSpPr>
            <a:spLocks noGrp="1"/>
          </p:cNvSpPr>
          <p:nvPr>
            <p:ph type="title"/>
          </p:nvPr>
        </p:nvSpPr>
        <p:spPr/>
        <p:txBody>
          <a:bodyPr/>
          <a:lstStyle/>
          <a:p>
            <a:r>
              <a:rPr lang="en-IN" dirty="0"/>
              <a:t>Recording Http Requests</a:t>
            </a:r>
          </a:p>
        </p:txBody>
      </p:sp>
    </p:spTree>
    <p:extLst>
      <p:ext uri="{BB962C8B-B14F-4D97-AF65-F5344CB8AC3E}">
        <p14:creationId xmlns:p14="http://schemas.microsoft.com/office/powerpoint/2010/main" val="18131073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430E88-25FE-F886-5C4A-84B65F25C3CE}"/>
              </a:ext>
            </a:extLst>
          </p:cNvPr>
          <p:cNvSpPr>
            <a:spLocks noGrp="1"/>
          </p:cNvSpPr>
          <p:nvPr>
            <p:ph type="title"/>
          </p:nvPr>
        </p:nvSpPr>
        <p:spPr/>
        <p:txBody>
          <a:bodyPr/>
          <a:lstStyle/>
          <a:p>
            <a:r>
              <a:rPr lang="en-IN" dirty="0"/>
              <a:t>Recording Http Requests</a:t>
            </a:r>
          </a:p>
        </p:txBody>
      </p:sp>
      <p:pic>
        <p:nvPicPr>
          <p:cNvPr id="7" name="Picture 6">
            <a:extLst>
              <a:ext uri="{FF2B5EF4-FFF2-40B4-BE49-F238E27FC236}">
                <a16:creationId xmlns:a16="http://schemas.microsoft.com/office/drawing/2014/main" id="{5E5421E7-6C55-7AC3-B5F9-034B90348328}"/>
              </a:ext>
            </a:extLst>
          </p:cNvPr>
          <p:cNvPicPr>
            <a:picLocks noChangeAspect="1"/>
          </p:cNvPicPr>
          <p:nvPr/>
        </p:nvPicPr>
        <p:blipFill rotWithShape="1">
          <a:blip r:embed="rId2"/>
          <a:srcRect r="52551" b="53175"/>
          <a:stretch/>
        </p:blipFill>
        <p:spPr>
          <a:xfrm>
            <a:off x="461034" y="1464322"/>
            <a:ext cx="8205261" cy="4554801"/>
          </a:xfrm>
          <a:prstGeom prst="rect">
            <a:avLst/>
          </a:prstGeom>
        </p:spPr>
      </p:pic>
    </p:spTree>
    <p:extLst>
      <p:ext uri="{BB962C8B-B14F-4D97-AF65-F5344CB8AC3E}">
        <p14:creationId xmlns:p14="http://schemas.microsoft.com/office/powerpoint/2010/main" val="30243125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86EDC-71E8-50D6-1F94-7E5CD0312F3F}"/>
              </a:ext>
            </a:extLst>
          </p:cNvPr>
          <p:cNvSpPr>
            <a:spLocks noGrp="1"/>
          </p:cNvSpPr>
          <p:nvPr>
            <p:ph type="title"/>
          </p:nvPr>
        </p:nvSpPr>
        <p:spPr/>
        <p:txBody>
          <a:bodyPr/>
          <a:lstStyle/>
          <a:p>
            <a:r>
              <a:rPr lang="en-IN" dirty="0"/>
              <a:t>Preparing for Load Testing</a:t>
            </a:r>
          </a:p>
        </p:txBody>
      </p:sp>
      <p:pic>
        <p:nvPicPr>
          <p:cNvPr id="14" name="Picture 13">
            <a:extLst>
              <a:ext uri="{FF2B5EF4-FFF2-40B4-BE49-F238E27FC236}">
                <a16:creationId xmlns:a16="http://schemas.microsoft.com/office/drawing/2014/main" id="{6B8CF241-310A-1E92-A249-AC63FD6F270A}"/>
              </a:ext>
            </a:extLst>
          </p:cNvPr>
          <p:cNvPicPr>
            <a:picLocks noChangeAspect="1"/>
          </p:cNvPicPr>
          <p:nvPr/>
        </p:nvPicPr>
        <p:blipFill>
          <a:blip r:embed="rId2"/>
          <a:stretch>
            <a:fillRect/>
          </a:stretch>
        </p:blipFill>
        <p:spPr>
          <a:xfrm>
            <a:off x="0" y="1370434"/>
            <a:ext cx="9144000" cy="5143500"/>
          </a:xfrm>
          <a:prstGeom prst="rect">
            <a:avLst/>
          </a:prstGeom>
        </p:spPr>
      </p:pic>
    </p:spTree>
    <p:extLst>
      <p:ext uri="{BB962C8B-B14F-4D97-AF65-F5344CB8AC3E}">
        <p14:creationId xmlns:p14="http://schemas.microsoft.com/office/powerpoint/2010/main" val="3947659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486EDC-71E8-50D6-1F94-7E5CD0312F3F}"/>
              </a:ext>
            </a:extLst>
          </p:cNvPr>
          <p:cNvSpPr>
            <a:spLocks noGrp="1"/>
          </p:cNvSpPr>
          <p:nvPr>
            <p:ph type="title"/>
          </p:nvPr>
        </p:nvSpPr>
        <p:spPr/>
        <p:txBody>
          <a:bodyPr/>
          <a:lstStyle/>
          <a:p>
            <a:r>
              <a:rPr lang="en-IN" dirty="0"/>
              <a:t>Preparing for Load Testing – Constant timer</a:t>
            </a:r>
          </a:p>
        </p:txBody>
      </p:sp>
      <p:pic>
        <p:nvPicPr>
          <p:cNvPr id="4" name="Picture 3">
            <a:extLst>
              <a:ext uri="{FF2B5EF4-FFF2-40B4-BE49-F238E27FC236}">
                <a16:creationId xmlns:a16="http://schemas.microsoft.com/office/drawing/2014/main" id="{4E133FC4-4CAD-8BF8-914F-49C4FBF466FF}"/>
              </a:ext>
            </a:extLst>
          </p:cNvPr>
          <p:cNvPicPr>
            <a:picLocks noChangeAspect="1"/>
          </p:cNvPicPr>
          <p:nvPr/>
        </p:nvPicPr>
        <p:blipFill>
          <a:blip r:embed="rId2"/>
          <a:stretch>
            <a:fillRect/>
          </a:stretch>
        </p:blipFill>
        <p:spPr>
          <a:xfrm>
            <a:off x="0" y="1323781"/>
            <a:ext cx="9144000" cy="5143500"/>
          </a:xfrm>
          <a:prstGeom prst="rect">
            <a:avLst/>
          </a:prstGeom>
        </p:spPr>
      </p:pic>
    </p:spTree>
    <p:extLst>
      <p:ext uri="{BB962C8B-B14F-4D97-AF65-F5344CB8AC3E}">
        <p14:creationId xmlns:p14="http://schemas.microsoft.com/office/powerpoint/2010/main" val="7473968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DEE8FA-4C2B-3B51-54EB-8663E97C7BB3}"/>
              </a:ext>
            </a:extLst>
          </p:cNvPr>
          <p:cNvSpPr>
            <a:spLocks noGrp="1"/>
          </p:cNvSpPr>
          <p:nvPr>
            <p:ph sz="quarter" idx="12"/>
          </p:nvPr>
        </p:nvSpPr>
        <p:spPr/>
        <p:txBody>
          <a:bodyPr/>
          <a:lstStyle/>
          <a:p>
            <a:r>
              <a:rPr lang="en-US" dirty="0"/>
              <a:t>For example, in the above figure, let analyze the Sample 2</a:t>
            </a:r>
          </a:p>
          <a:p>
            <a:r>
              <a:rPr lang="en-US" dirty="0"/>
              <a:t>Start time is 22:05:01.866</a:t>
            </a:r>
          </a:p>
          <a:p>
            <a:r>
              <a:rPr lang="en-US" dirty="0"/>
              <a:t>Sample Time of Sample 2 is 172 </a:t>
            </a:r>
            <a:r>
              <a:rPr lang="en-US" dirty="0" err="1"/>
              <a:t>ms</a:t>
            </a:r>
            <a:endParaRPr lang="en-US" dirty="0"/>
          </a:p>
          <a:p>
            <a:r>
              <a:rPr lang="en-US" dirty="0"/>
              <a:t>Constant Timer: 5000 </a:t>
            </a:r>
            <a:r>
              <a:rPr lang="en-US" dirty="0" err="1"/>
              <a:t>ms</a:t>
            </a:r>
            <a:r>
              <a:rPr lang="en-US" dirty="0"/>
              <a:t> (as configured)</a:t>
            </a:r>
          </a:p>
          <a:p>
            <a:r>
              <a:rPr lang="en-US" dirty="0"/>
              <a:t>End Time of this sample is = 22:05:01.866 + 172 + 5000 = 22:05:07.038</a:t>
            </a:r>
            <a:endParaRPr lang="en-IN" dirty="0"/>
          </a:p>
        </p:txBody>
      </p:sp>
      <p:sp>
        <p:nvSpPr>
          <p:cNvPr id="3" name="Title 2">
            <a:extLst>
              <a:ext uri="{FF2B5EF4-FFF2-40B4-BE49-F238E27FC236}">
                <a16:creationId xmlns:a16="http://schemas.microsoft.com/office/drawing/2014/main" id="{2B486EDC-71E8-50D6-1F94-7E5CD0312F3F}"/>
              </a:ext>
            </a:extLst>
          </p:cNvPr>
          <p:cNvSpPr>
            <a:spLocks noGrp="1"/>
          </p:cNvSpPr>
          <p:nvPr>
            <p:ph type="title"/>
          </p:nvPr>
        </p:nvSpPr>
        <p:spPr/>
        <p:txBody>
          <a:bodyPr/>
          <a:lstStyle/>
          <a:p>
            <a:r>
              <a:rPr lang="en-IN" dirty="0"/>
              <a:t>Preparing for Load Testing – Constant timer</a:t>
            </a:r>
          </a:p>
        </p:txBody>
      </p:sp>
    </p:spTree>
    <p:extLst>
      <p:ext uri="{BB962C8B-B14F-4D97-AF65-F5344CB8AC3E}">
        <p14:creationId xmlns:p14="http://schemas.microsoft.com/office/powerpoint/2010/main" val="410859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4520B-C21D-6987-895C-8FFB91BBBBFF}"/>
              </a:ext>
            </a:extLst>
          </p:cNvPr>
          <p:cNvSpPr>
            <a:spLocks noGrp="1"/>
          </p:cNvSpPr>
          <p:nvPr>
            <p:ph sz="quarter" idx="12"/>
          </p:nvPr>
        </p:nvSpPr>
        <p:spPr>
          <a:xfrm>
            <a:off x="457201" y="1381125"/>
            <a:ext cx="8228012" cy="5196957"/>
          </a:xfrm>
        </p:spPr>
        <p:txBody>
          <a:bodyPr>
            <a:normAutofit/>
          </a:bodyPr>
          <a:lstStyle/>
          <a:p>
            <a:r>
              <a:rPr lang="en-US" dirty="0"/>
              <a:t>Network Latency: This is the round-trip time taken by a data packet to travel over the network the server and back. </a:t>
            </a:r>
          </a:p>
          <a:p>
            <a:r>
              <a:rPr lang="en-US" dirty="0"/>
              <a:t>This does not include the server processing time or the rendering time. </a:t>
            </a:r>
          </a:p>
          <a:p>
            <a:r>
              <a:rPr lang="en-US" dirty="0"/>
              <a:t>This can vary widely depending on the location of the user, time of the day, and the network load.</a:t>
            </a:r>
          </a:p>
        </p:txBody>
      </p:sp>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p:txBody>
          <a:bodyPr/>
          <a:lstStyle/>
          <a:p>
            <a:r>
              <a:rPr lang="en-IN" dirty="0"/>
              <a:t>Response Time</a:t>
            </a:r>
          </a:p>
        </p:txBody>
      </p:sp>
    </p:spTree>
    <p:extLst>
      <p:ext uri="{BB962C8B-B14F-4D97-AF65-F5344CB8AC3E}">
        <p14:creationId xmlns:p14="http://schemas.microsoft.com/office/powerpoint/2010/main" val="6207835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0E911C-6932-1F95-8CA5-C985EBEF1FBD}"/>
              </a:ext>
            </a:extLst>
          </p:cNvPr>
          <p:cNvSpPr>
            <a:spLocks noGrp="1"/>
          </p:cNvSpPr>
          <p:nvPr>
            <p:ph type="title"/>
          </p:nvPr>
        </p:nvSpPr>
        <p:spPr/>
        <p:txBody>
          <a:bodyPr/>
          <a:lstStyle/>
          <a:p>
            <a:r>
              <a:rPr lang="en-IN" dirty="0"/>
              <a:t>Response Assertion</a:t>
            </a:r>
          </a:p>
        </p:txBody>
      </p:sp>
      <p:pic>
        <p:nvPicPr>
          <p:cNvPr id="5" name="Picture 4">
            <a:extLst>
              <a:ext uri="{FF2B5EF4-FFF2-40B4-BE49-F238E27FC236}">
                <a16:creationId xmlns:a16="http://schemas.microsoft.com/office/drawing/2014/main" id="{E8DAE2FA-D632-F335-9E23-C3639D403C48}"/>
              </a:ext>
            </a:extLst>
          </p:cNvPr>
          <p:cNvPicPr>
            <a:picLocks noChangeAspect="1"/>
          </p:cNvPicPr>
          <p:nvPr/>
        </p:nvPicPr>
        <p:blipFill>
          <a:blip r:embed="rId2"/>
          <a:stretch>
            <a:fillRect/>
          </a:stretch>
        </p:blipFill>
        <p:spPr>
          <a:xfrm>
            <a:off x="0" y="1314450"/>
            <a:ext cx="9144000" cy="5143500"/>
          </a:xfrm>
          <a:prstGeom prst="rect">
            <a:avLst/>
          </a:prstGeom>
        </p:spPr>
      </p:pic>
    </p:spTree>
    <p:extLst>
      <p:ext uri="{BB962C8B-B14F-4D97-AF65-F5344CB8AC3E}">
        <p14:creationId xmlns:p14="http://schemas.microsoft.com/office/powerpoint/2010/main" val="33636031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0E911C-6932-1F95-8CA5-C985EBEF1FBD}"/>
              </a:ext>
            </a:extLst>
          </p:cNvPr>
          <p:cNvSpPr>
            <a:spLocks noGrp="1"/>
          </p:cNvSpPr>
          <p:nvPr>
            <p:ph type="title"/>
          </p:nvPr>
        </p:nvSpPr>
        <p:spPr/>
        <p:txBody>
          <a:bodyPr/>
          <a:lstStyle/>
          <a:p>
            <a:r>
              <a:rPr lang="en-IN" dirty="0"/>
              <a:t>Response Assertion</a:t>
            </a:r>
          </a:p>
        </p:txBody>
      </p:sp>
      <p:pic>
        <p:nvPicPr>
          <p:cNvPr id="4" name="Picture 3">
            <a:extLst>
              <a:ext uri="{FF2B5EF4-FFF2-40B4-BE49-F238E27FC236}">
                <a16:creationId xmlns:a16="http://schemas.microsoft.com/office/drawing/2014/main" id="{CCCFD5A1-CFC2-B490-E435-B6B02DFCB3D9}"/>
              </a:ext>
            </a:extLst>
          </p:cNvPr>
          <p:cNvPicPr>
            <a:picLocks noChangeAspect="1"/>
          </p:cNvPicPr>
          <p:nvPr/>
        </p:nvPicPr>
        <p:blipFill>
          <a:blip r:embed="rId2"/>
          <a:stretch>
            <a:fillRect/>
          </a:stretch>
        </p:blipFill>
        <p:spPr>
          <a:xfrm>
            <a:off x="-8335" y="1230475"/>
            <a:ext cx="9144000" cy="5143500"/>
          </a:xfrm>
          <a:prstGeom prst="rect">
            <a:avLst/>
          </a:prstGeom>
        </p:spPr>
      </p:pic>
    </p:spTree>
    <p:extLst>
      <p:ext uri="{BB962C8B-B14F-4D97-AF65-F5344CB8AC3E}">
        <p14:creationId xmlns:p14="http://schemas.microsoft.com/office/powerpoint/2010/main" val="8434043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0E911C-6932-1F95-8CA5-C985EBEF1FBD}"/>
              </a:ext>
            </a:extLst>
          </p:cNvPr>
          <p:cNvSpPr>
            <a:spLocks noGrp="1"/>
          </p:cNvSpPr>
          <p:nvPr>
            <p:ph type="title"/>
          </p:nvPr>
        </p:nvSpPr>
        <p:spPr/>
        <p:txBody>
          <a:bodyPr/>
          <a:lstStyle/>
          <a:p>
            <a:r>
              <a:rPr lang="en-IN" dirty="0"/>
              <a:t>Loop Controller</a:t>
            </a:r>
          </a:p>
        </p:txBody>
      </p:sp>
      <p:pic>
        <p:nvPicPr>
          <p:cNvPr id="5" name="Picture 4">
            <a:extLst>
              <a:ext uri="{FF2B5EF4-FFF2-40B4-BE49-F238E27FC236}">
                <a16:creationId xmlns:a16="http://schemas.microsoft.com/office/drawing/2014/main" id="{0DE4E824-ED9A-CEC2-D4F3-FB8F1861E6F9}"/>
              </a:ext>
            </a:extLst>
          </p:cNvPr>
          <p:cNvPicPr>
            <a:picLocks noChangeAspect="1"/>
          </p:cNvPicPr>
          <p:nvPr/>
        </p:nvPicPr>
        <p:blipFill>
          <a:blip r:embed="rId2"/>
          <a:stretch>
            <a:fillRect/>
          </a:stretch>
        </p:blipFill>
        <p:spPr>
          <a:xfrm>
            <a:off x="-8335" y="1454409"/>
            <a:ext cx="9144000" cy="5143500"/>
          </a:xfrm>
          <a:prstGeom prst="rect">
            <a:avLst/>
          </a:prstGeom>
        </p:spPr>
      </p:pic>
    </p:spTree>
    <p:extLst>
      <p:ext uri="{BB962C8B-B14F-4D97-AF65-F5344CB8AC3E}">
        <p14:creationId xmlns:p14="http://schemas.microsoft.com/office/powerpoint/2010/main" val="27460710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24C68F-DB69-C02C-BCD4-4B36E557AD7E}"/>
              </a:ext>
            </a:extLst>
          </p:cNvPr>
          <p:cNvSpPr>
            <a:spLocks noGrp="1"/>
          </p:cNvSpPr>
          <p:nvPr>
            <p:ph type="title"/>
          </p:nvPr>
        </p:nvSpPr>
        <p:spPr/>
        <p:txBody>
          <a:bodyPr/>
          <a:lstStyle/>
          <a:p>
            <a:r>
              <a:rPr lang="en-IN" dirty="0"/>
              <a:t>Proxy Server</a:t>
            </a:r>
          </a:p>
        </p:txBody>
      </p:sp>
      <p:pic>
        <p:nvPicPr>
          <p:cNvPr id="5" name="Picture 4">
            <a:extLst>
              <a:ext uri="{FF2B5EF4-FFF2-40B4-BE49-F238E27FC236}">
                <a16:creationId xmlns:a16="http://schemas.microsoft.com/office/drawing/2014/main" id="{8F849AC7-5200-9411-E525-B9F10DCF43CF}"/>
              </a:ext>
            </a:extLst>
          </p:cNvPr>
          <p:cNvPicPr>
            <a:picLocks noChangeAspect="1"/>
          </p:cNvPicPr>
          <p:nvPr/>
        </p:nvPicPr>
        <p:blipFill>
          <a:blip r:embed="rId2"/>
          <a:stretch>
            <a:fillRect/>
          </a:stretch>
        </p:blipFill>
        <p:spPr>
          <a:xfrm>
            <a:off x="0" y="1544378"/>
            <a:ext cx="9144000" cy="5143500"/>
          </a:xfrm>
          <a:prstGeom prst="rect">
            <a:avLst/>
          </a:prstGeom>
        </p:spPr>
      </p:pic>
    </p:spTree>
    <p:extLst>
      <p:ext uri="{BB962C8B-B14F-4D97-AF65-F5344CB8AC3E}">
        <p14:creationId xmlns:p14="http://schemas.microsoft.com/office/powerpoint/2010/main" val="773195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24C68F-DB69-C02C-BCD4-4B36E557AD7E}"/>
              </a:ext>
            </a:extLst>
          </p:cNvPr>
          <p:cNvSpPr>
            <a:spLocks noGrp="1"/>
          </p:cNvSpPr>
          <p:nvPr>
            <p:ph type="title"/>
          </p:nvPr>
        </p:nvSpPr>
        <p:spPr/>
        <p:txBody>
          <a:bodyPr/>
          <a:lstStyle/>
          <a:p>
            <a:r>
              <a:rPr lang="en-IN" dirty="0"/>
              <a:t>Proxy Server</a:t>
            </a:r>
          </a:p>
        </p:txBody>
      </p:sp>
      <p:pic>
        <p:nvPicPr>
          <p:cNvPr id="7" name="Picture 6">
            <a:extLst>
              <a:ext uri="{FF2B5EF4-FFF2-40B4-BE49-F238E27FC236}">
                <a16:creationId xmlns:a16="http://schemas.microsoft.com/office/drawing/2014/main" id="{09A379E2-E540-0B3E-84C7-F42E8F520A82}"/>
              </a:ext>
            </a:extLst>
          </p:cNvPr>
          <p:cNvPicPr>
            <a:picLocks noChangeAspect="1"/>
          </p:cNvPicPr>
          <p:nvPr/>
        </p:nvPicPr>
        <p:blipFill>
          <a:blip r:embed="rId2"/>
          <a:stretch>
            <a:fillRect/>
          </a:stretch>
        </p:blipFill>
        <p:spPr>
          <a:xfrm>
            <a:off x="74645" y="1333111"/>
            <a:ext cx="9144000" cy="5143500"/>
          </a:xfrm>
          <a:prstGeom prst="rect">
            <a:avLst/>
          </a:prstGeom>
        </p:spPr>
      </p:pic>
    </p:spTree>
    <p:extLst>
      <p:ext uri="{BB962C8B-B14F-4D97-AF65-F5344CB8AC3E}">
        <p14:creationId xmlns:p14="http://schemas.microsoft.com/office/powerpoint/2010/main" val="17462299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24C68F-DB69-C02C-BCD4-4B36E557AD7E}"/>
              </a:ext>
            </a:extLst>
          </p:cNvPr>
          <p:cNvSpPr>
            <a:spLocks noGrp="1"/>
          </p:cNvSpPr>
          <p:nvPr>
            <p:ph type="title"/>
          </p:nvPr>
        </p:nvSpPr>
        <p:spPr/>
        <p:txBody>
          <a:bodyPr/>
          <a:lstStyle/>
          <a:p>
            <a:r>
              <a:rPr lang="en-IN" dirty="0"/>
              <a:t>Proxy Server</a:t>
            </a:r>
          </a:p>
        </p:txBody>
      </p:sp>
      <p:pic>
        <p:nvPicPr>
          <p:cNvPr id="4" name="Picture 3">
            <a:extLst>
              <a:ext uri="{FF2B5EF4-FFF2-40B4-BE49-F238E27FC236}">
                <a16:creationId xmlns:a16="http://schemas.microsoft.com/office/drawing/2014/main" id="{5056E11C-6CF6-D691-1A89-BC4CBFD605E5}"/>
              </a:ext>
            </a:extLst>
          </p:cNvPr>
          <p:cNvPicPr>
            <a:picLocks noChangeAspect="1"/>
          </p:cNvPicPr>
          <p:nvPr/>
        </p:nvPicPr>
        <p:blipFill>
          <a:blip r:embed="rId2"/>
          <a:stretch>
            <a:fillRect/>
          </a:stretch>
        </p:blipFill>
        <p:spPr>
          <a:xfrm>
            <a:off x="0" y="1398426"/>
            <a:ext cx="9144000" cy="5143500"/>
          </a:xfrm>
          <a:prstGeom prst="rect">
            <a:avLst/>
          </a:prstGeom>
        </p:spPr>
      </p:pic>
    </p:spTree>
    <p:extLst>
      <p:ext uri="{BB962C8B-B14F-4D97-AF65-F5344CB8AC3E}">
        <p14:creationId xmlns:p14="http://schemas.microsoft.com/office/powerpoint/2010/main" val="11437262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24C68F-DB69-C02C-BCD4-4B36E557AD7E}"/>
              </a:ext>
            </a:extLst>
          </p:cNvPr>
          <p:cNvSpPr>
            <a:spLocks noGrp="1"/>
          </p:cNvSpPr>
          <p:nvPr>
            <p:ph type="title"/>
          </p:nvPr>
        </p:nvSpPr>
        <p:spPr/>
        <p:txBody>
          <a:bodyPr/>
          <a:lstStyle/>
          <a:p>
            <a:r>
              <a:rPr lang="en-IN" dirty="0"/>
              <a:t>Proxy Server</a:t>
            </a:r>
          </a:p>
        </p:txBody>
      </p:sp>
      <p:pic>
        <p:nvPicPr>
          <p:cNvPr id="1026" name="Picture 2">
            <a:extLst>
              <a:ext uri="{FF2B5EF4-FFF2-40B4-BE49-F238E27FC236}">
                <a16:creationId xmlns:a16="http://schemas.microsoft.com/office/drawing/2014/main" id="{2A4C59C9-97A2-931F-DC97-672714882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33" y="1922106"/>
            <a:ext cx="8459202" cy="404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0504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37658-CEC2-D2CF-368D-8C74BBEB317E}"/>
              </a:ext>
            </a:extLst>
          </p:cNvPr>
          <p:cNvSpPr>
            <a:spLocks noGrp="1"/>
          </p:cNvSpPr>
          <p:nvPr>
            <p:ph type="title"/>
          </p:nvPr>
        </p:nvSpPr>
        <p:spPr/>
        <p:txBody>
          <a:bodyPr/>
          <a:lstStyle/>
          <a:p>
            <a:r>
              <a:rPr lang="en-IN" dirty="0" err="1"/>
              <a:t>Jmeter</a:t>
            </a:r>
            <a:r>
              <a:rPr lang="en-IN" dirty="0"/>
              <a:t> html reports </a:t>
            </a:r>
          </a:p>
        </p:txBody>
      </p:sp>
      <p:pic>
        <p:nvPicPr>
          <p:cNvPr id="5" name="Picture 4">
            <a:extLst>
              <a:ext uri="{FF2B5EF4-FFF2-40B4-BE49-F238E27FC236}">
                <a16:creationId xmlns:a16="http://schemas.microsoft.com/office/drawing/2014/main" id="{F2094653-A354-EC4D-BFA6-DE10C0C516BC}"/>
              </a:ext>
            </a:extLst>
          </p:cNvPr>
          <p:cNvPicPr>
            <a:picLocks noChangeAspect="1"/>
          </p:cNvPicPr>
          <p:nvPr/>
        </p:nvPicPr>
        <p:blipFill>
          <a:blip r:embed="rId2"/>
          <a:stretch>
            <a:fillRect/>
          </a:stretch>
        </p:blipFill>
        <p:spPr>
          <a:xfrm>
            <a:off x="0" y="1473070"/>
            <a:ext cx="9144000" cy="5143500"/>
          </a:xfrm>
          <a:prstGeom prst="rect">
            <a:avLst/>
          </a:prstGeom>
        </p:spPr>
      </p:pic>
    </p:spTree>
    <p:extLst>
      <p:ext uri="{BB962C8B-B14F-4D97-AF65-F5344CB8AC3E}">
        <p14:creationId xmlns:p14="http://schemas.microsoft.com/office/powerpoint/2010/main" val="9587504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37658-CEC2-D2CF-368D-8C74BBEB317E}"/>
              </a:ext>
            </a:extLst>
          </p:cNvPr>
          <p:cNvSpPr>
            <a:spLocks noGrp="1"/>
          </p:cNvSpPr>
          <p:nvPr>
            <p:ph type="title"/>
          </p:nvPr>
        </p:nvSpPr>
        <p:spPr/>
        <p:txBody>
          <a:bodyPr/>
          <a:lstStyle/>
          <a:p>
            <a:r>
              <a:rPr lang="en-IN" dirty="0"/>
              <a:t>Parameterization in csv</a:t>
            </a:r>
          </a:p>
        </p:txBody>
      </p:sp>
      <p:pic>
        <p:nvPicPr>
          <p:cNvPr id="4" name="Picture 3">
            <a:extLst>
              <a:ext uri="{FF2B5EF4-FFF2-40B4-BE49-F238E27FC236}">
                <a16:creationId xmlns:a16="http://schemas.microsoft.com/office/drawing/2014/main" id="{182369F7-8687-5AC4-0AD9-890EF49213B0}"/>
              </a:ext>
            </a:extLst>
          </p:cNvPr>
          <p:cNvPicPr>
            <a:picLocks noChangeAspect="1"/>
          </p:cNvPicPr>
          <p:nvPr/>
        </p:nvPicPr>
        <p:blipFill>
          <a:blip r:embed="rId2"/>
          <a:stretch>
            <a:fillRect/>
          </a:stretch>
        </p:blipFill>
        <p:spPr>
          <a:xfrm>
            <a:off x="0" y="1426418"/>
            <a:ext cx="9144000" cy="5143500"/>
          </a:xfrm>
          <a:prstGeom prst="rect">
            <a:avLst/>
          </a:prstGeom>
        </p:spPr>
      </p:pic>
    </p:spTree>
    <p:extLst>
      <p:ext uri="{BB962C8B-B14F-4D97-AF65-F5344CB8AC3E}">
        <p14:creationId xmlns:p14="http://schemas.microsoft.com/office/powerpoint/2010/main" val="18979655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37658-CEC2-D2CF-368D-8C74BBEB317E}"/>
              </a:ext>
            </a:extLst>
          </p:cNvPr>
          <p:cNvSpPr>
            <a:spLocks noGrp="1"/>
          </p:cNvSpPr>
          <p:nvPr>
            <p:ph type="title"/>
          </p:nvPr>
        </p:nvSpPr>
        <p:spPr/>
        <p:txBody>
          <a:bodyPr/>
          <a:lstStyle/>
          <a:p>
            <a:r>
              <a:rPr lang="en-IN" dirty="0"/>
              <a:t>Parameterization in csv</a:t>
            </a:r>
          </a:p>
        </p:txBody>
      </p:sp>
      <p:pic>
        <p:nvPicPr>
          <p:cNvPr id="7" name="Picture 6">
            <a:extLst>
              <a:ext uri="{FF2B5EF4-FFF2-40B4-BE49-F238E27FC236}">
                <a16:creationId xmlns:a16="http://schemas.microsoft.com/office/drawing/2014/main" id="{11EA0316-F1F2-1C1A-5F97-A2F55F62957F}"/>
              </a:ext>
            </a:extLst>
          </p:cNvPr>
          <p:cNvPicPr>
            <a:picLocks noChangeAspect="1"/>
          </p:cNvPicPr>
          <p:nvPr/>
        </p:nvPicPr>
        <p:blipFill>
          <a:blip r:embed="rId2"/>
          <a:stretch>
            <a:fillRect/>
          </a:stretch>
        </p:blipFill>
        <p:spPr>
          <a:xfrm>
            <a:off x="0" y="1463740"/>
            <a:ext cx="9144000" cy="5143500"/>
          </a:xfrm>
          <a:prstGeom prst="rect">
            <a:avLst/>
          </a:prstGeom>
        </p:spPr>
      </p:pic>
    </p:spTree>
    <p:extLst>
      <p:ext uri="{BB962C8B-B14F-4D97-AF65-F5344CB8AC3E}">
        <p14:creationId xmlns:p14="http://schemas.microsoft.com/office/powerpoint/2010/main" val="859560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4520B-C21D-6987-895C-8FFB91BBBBFF}"/>
              </a:ext>
            </a:extLst>
          </p:cNvPr>
          <p:cNvSpPr>
            <a:spLocks noGrp="1"/>
          </p:cNvSpPr>
          <p:nvPr>
            <p:ph sz="quarter" idx="12"/>
          </p:nvPr>
        </p:nvSpPr>
        <p:spPr>
          <a:xfrm>
            <a:off x="457201" y="1381125"/>
            <a:ext cx="8228012" cy="5196957"/>
          </a:xfrm>
        </p:spPr>
        <p:txBody>
          <a:bodyPr>
            <a:normAutofit/>
          </a:bodyPr>
          <a:lstStyle/>
          <a:p>
            <a:r>
              <a:rPr lang="en-US" dirty="0"/>
              <a:t>A sequence of request/responses constitutes a transaction. </a:t>
            </a:r>
          </a:p>
          <a:p>
            <a:r>
              <a:rPr lang="en-US" dirty="0"/>
              <a:t>The number of transactions per unit time is called the throughput. </a:t>
            </a:r>
          </a:p>
          <a:p>
            <a:r>
              <a:rPr lang="en-US" dirty="0"/>
              <a:t>It is measured in transactions/second or bandwidth (bytes/second). </a:t>
            </a:r>
          </a:p>
          <a:p>
            <a:r>
              <a:rPr lang="en-US" dirty="0"/>
              <a:t>It depends on server hardware, system load, and network latency. </a:t>
            </a:r>
          </a:p>
          <a:p>
            <a:r>
              <a:rPr lang="en-US" dirty="0"/>
              <a:t>The application should strive to maximize the throughput.</a:t>
            </a:r>
          </a:p>
        </p:txBody>
      </p:sp>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p:txBody>
          <a:bodyPr/>
          <a:lstStyle/>
          <a:p>
            <a:r>
              <a:rPr lang="en-IN" dirty="0"/>
              <a:t>Throughput</a:t>
            </a:r>
          </a:p>
        </p:txBody>
      </p:sp>
    </p:spTree>
    <p:extLst>
      <p:ext uri="{BB962C8B-B14F-4D97-AF65-F5344CB8AC3E}">
        <p14:creationId xmlns:p14="http://schemas.microsoft.com/office/powerpoint/2010/main" val="2191688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37658-CEC2-D2CF-368D-8C74BBEB317E}"/>
              </a:ext>
            </a:extLst>
          </p:cNvPr>
          <p:cNvSpPr>
            <a:spLocks noGrp="1"/>
          </p:cNvSpPr>
          <p:nvPr>
            <p:ph type="title"/>
          </p:nvPr>
        </p:nvSpPr>
        <p:spPr/>
        <p:txBody>
          <a:bodyPr/>
          <a:lstStyle/>
          <a:p>
            <a:r>
              <a:rPr lang="en-IN" dirty="0"/>
              <a:t>Parameterization in csv</a:t>
            </a:r>
          </a:p>
        </p:txBody>
      </p:sp>
      <p:pic>
        <p:nvPicPr>
          <p:cNvPr id="5" name="Picture 4">
            <a:extLst>
              <a:ext uri="{FF2B5EF4-FFF2-40B4-BE49-F238E27FC236}">
                <a16:creationId xmlns:a16="http://schemas.microsoft.com/office/drawing/2014/main" id="{8145E9B5-225E-6ABD-0F60-8E34A59E4208}"/>
              </a:ext>
            </a:extLst>
          </p:cNvPr>
          <p:cNvPicPr>
            <a:picLocks noChangeAspect="1"/>
          </p:cNvPicPr>
          <p:nvPr/>
        </p:nvPicPr>
        <p:blipFill>
          <a:blip r:embed="rId2"/>
          <a:stretch>
            <a:fillRect/>
          </a:stretch>
        </p:blipFill>
        <p:spPr>
          <a:xfrm>
            <a:off x="0" y="1544378"/>
            <a:ext cx="9144000" cy="5143500"/>
          </a:xfrm>
          <a:prstGeom prst="rect">
            <a:avLst/>
          </a:prstGeom>
        </p:spPr>
      </p:pic>
    </p:spTree>
    <p:extLst>
      <p:ext uri="{BB962C8B-B14F-4D97-AF65-F5344CB8AC3E}">
        <p14:creationId xmlns:p14="http://schemas.microsoft.com/office/powerpoint/2010/main" val="37271447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37658-CEC2-D2CF-368D-8C74BBEB317E}"/>
              </a:ext>
            </a:extLst>
          </p:cNvPr>
          <p:cNvSpPr>
            <a:spLocks noGrp="1"/>
          </p:cNvSpPr>
          <p:nvPr>
            <p:ph type="title"/>
          </p:nvPr>
        </p:nvSpPr>
        <p:spPr/>
        <p:txBody>
          <a:bodyPr/>
          <a:lstStyle/>
          <a:p>
            <a:r>
              <a:rPr lang="en-IN" dirty="0" err="1"/>
              <a:t>Json</a:t>
            </a:r>
            <a:r>
              <a:rPr lang="en-IN" dirty="0"/>
              <a:t> Extractor</a:t>
            </a:r>
          </a:p>
        </p:txBody>
      </p:sp>
      <p:pic>
        <p:nvPicPr>
          <p:cNvPr id="4" name="Picture 3">
            <a:extLst>
              <a:ext uri="{FF2B5EF4-FFF2-40B4-BE49-F238E27FC236}">
                <a16:creationId xmlns:a16="http://schemas.microsoft.com/office/drawing/2014/main" id="{A26EC875-6FCF-C67F-14BC-B17C1534983C}"/>
              </a:ext>
            </a:extLst>
          </p:cNvPr>
          <p:cNvPicPr>
            <a:picLocks noChangeAspect="1"/>
          </p:cNvPicPr>
          <p:nvPr/>
        </p:nvPicPr>
        <p:blipFill>
          <a:blip r:embed="rId2"/>
          <a:stretch>
            <a:fillRect/>
          </a:stretch>
        </p:blipFill>
        <p:spPr>
          <a:xfrm>
            <a:off x="-8335" y="1361103"/>
            <a:ext cx="9144000" cy="5143500"/>
          </a:xfrm>
          <a:prstGeom prst="rect">
            <a:avLst/>
          </a:prstGeom>
        </p:spPr>
      </p:pic>
    </p:spTree>
    <p:extLst>
      <p:ext uri="{BB962C8B-B14F-4D97-AF65-F5344CB8AC3E}">
        <p14:creationId xmlns:p14="http://schemas.microsoft.com/office/powerpoint/2010/main" val="4326545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D37658-CEC2-D2CF-368D-8C74BBEB317E}"/>
              </a:ext>
            </a:extLst>
          </p:cNvPr>
          <p:cNvSpPr>
            <a:spLocks noGrp="1"/>
          </p:cNvSpPr>
          <p:nvPr>
            <p:ph type="title"/>
          </p:nvPr>
        </p:nvSpPr>
        <p:spPr/>
        <p:txBody>
          <a:bodyPr/>
          <a:lstStyle/>
          <a:p>
            <a:r>
              <a:rPr lang="en-IN" dirty="0"/>
              <a:t>Functions and Variables</a:t>
            </a:r>
          </a:p>
        </p:txBody>
      </p:sp>
      <p:pic>
        <p:nvPicPr>
          <p:cNvPr id="5" name="Picture 4">
            <a:extLst>
              <a:ext uri="{FF2B5EF4-FFF2-40B4-BE49-F238E27FC236}">
                <a16:creationId xmlns:a16="http://schemas.microsoft.com/office/drawing/2014/main" id="{097A84F9-9476-B2AC-B54B-87BE4C13A76C}"/>
              </a:ext>
            </a:extLst>
          </p:cNvPr>
          <p:cNvPicPr>
            <a:picLocks noChangeAspect="1"/>
          </p:cNvPicPr>
          <p:nvPr/>
        </p:nvPicPr>
        <p:blipFill>
          <a:blip r:embed="rId2"/>
          <a:stretch>
            <a:fillRect/>
          </a:stretch>
        </p:blipFill>
        <p:spPr>
          <a:xfrm>
            <a:off x="0" y="1258467"/>
            <a:ext cx="9144000" cy="5143500"/>
          </a:xfrm>
          <a:prstGeom prst="rect">
            <a:avLst/>
          </a:prstGeom>
        </p:spPr>
      </p:pic>
    </p:spTree>
    <p:extLst>
      <p:ext uri="{BB962C8B-B14F-4D97-AF65-F5344CB8AC3E}">
        <p14:creationId xmlns:p14="http://schemas.microsoft.com/office/powerpoint/2010/main" val="279730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47764D-D929-720C-5E29-B585F5B277A4}"/>
              </a:ext>
            </a:extLst>
          </p:cNvPr>
          <p:cNvSpPr>
            <a:spLocks noGrp="1"/>
          </p:cNvSpPr>
          <p:nvPr>
            <p:ph type="title"/>
          </p:nvPr>
        </p:nvSpPr>
        <p:spPr/>
        <p:txBody>
          <a:bodyPr/>
          <a:lstStyle/>
          <a:p>
            <a:r>
              <a:rPr lang="en-IN" dirty="0"/>
              <a:t>Bean Shell </a:t>
            </a:r>
            <a:r>
              <a:rPr lang="en-IN" dirty="0" err="1"/>
              <a:t>Preprocessor</a:t>
            </a:r>
            <a:endParaRPr lang="en-IN" dirty="0"/>
          </a:p>
        </p:txBody>
      </p:sp>
      <p:pic>
        <p:nvPicPr>
          <p:cNvPr id="5" name="Picture 4">
            <a:extLst>
              <a:ext uri="{FF2B5EF4-FFF2-40B4-BE49-F238E27FC236}">
                <a16:creationId xmlns:a16="http://schemas.microsoft.com/office/drawing/2014/main" id="{3C68CD52-A67A-72F8-C03F-7A1216485837}"/>
              </a:ext>
            </a:extLst>
          </p:cNvPr>
          <p:cNvPicPr>
            <a:picLocks noChangeAspect="1"/>
          </p:cNvPicPr>
          <p:nvPr/>
        </p:nvPicPr>
        <p:blipFill>
          <a:blip r:embed="rId2"/>
          <a:stretch>
            <a:fillRect/>
          </a:stretch>
        </p:blipFill>
        <p:spPr>
          <a:xfrm>
            <a:off x="-8335" y="1370434"/>
            <a:ext cx="9144000" cy="5143500"/>
          </a:xfrm>
          <a:prstGeom prst="rect">
            <a:avLst/>
          </a:prstGeom>
        </p:spPr>
      </p:pic>
    </p:spTree>
    <p:extLst>
      <p:ext uri="{BB962C8B-B14F-4D97-AF65-F5344CB8AC3E}">
        <p14:creationId xmlns:p14="http://schemas.microsoft.com/office/powerpoint/2010/main" val="8878412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47764D-D929-720C-5E29-B585F5B277A4}"/>
              </a:ext>
            </a:extLst>
          </p:cNvPr>
          <p:cNvSpPr>
            <a:spLocks noGrp="1"/>
          </p:cNvSpPr>
          <p:nvPr>
            <p:ph type="title"/>
          </p:nvPr>
        </p:nvSpPr>
        <p:spPr/>
        <p:txBody>
          <a:bodyPr/>
          <a:lstStyle/>
          <a:p>
            <a:r>
              <a:rPr lang="en-IN" dirty="0"/>
              <a:t>Bean Shell </a:t>
            </a:r>
            <a:r>
              <a:rPr lang="en-IN" dirty="0" err="1"/>
              <a:t>Preprocessor</a:t>
            </a:r>
            <a:endParaRPr lang="en-IN" dirty="0"/>
          </a:p>
        </p:txBody>
      </p:sp>
      <p:pic>
        <p:nvPicPr>
          <p:cNvPr id="4" name="Picture 3">
            <a:extLst>
              <a:ext uri="{FF2B5EF4-FFF2-40B4-BE49-F238E27FC236}">
                <a16:creationId xmlns:a16="http://schemas.microsoft.com/office/drawing/2014/main" id="{D6E8D46E-D55C-FA35-7684-B2B243E2C2D9}"/>
              </a:ext>
            </a:extLst>
          </p:cNvPr>
          <p:cNvPicPr>
            <a:picLocks noChangeAspect="1"/>
          </p:cNvPicPr>
          <p:nvPr/>
        </p:nvPicPr>
        <p:blipFill>
          <a:blip r:embed="rId2"/>
          <a:stretch>
            <a:fillRect/>
          </a:stretch>
        </p:blipFill>
        <p:spPr>
          <a:xfrm>
            <a:off x="0" y="1379764"/>
            <a:ext cx="9144000" cy="5143500"/>
          </a:xfrm>
          <a:prstGeom prst="rect">
            <a:avLst/>
          </a:prstGeom>
        </p:spPr>
      </p:pic>
    </p:spTree>
    <p:extLst>
      <p:ext uri="{BB962C8B-B14F-4D97-AF65-F5344CB8AC3E}">
        <p14:creationId xmlns:p14="http://schemas.microsoft.com/office/powerpoint/2010/main" val="5972427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Performance Testing using </a:t>
            </a:r>
            <a:r>
              <a:rPr lang="en-IN" b="1" dirty="0" err="1"/>
              <a:t>Jmeter</a:t>
            </a:r>
            <a:br>
              <a:rPr lang="en-IN" b="1" dirty="0"/>
            </a:br>
            <a:endParaRPr lang="en-IN" dirty="0"/>
          </a:p>
        </p:txBody>
      </p:sp>
      <p:pic>
        <p:nvPicPr>
          <p:cNvPr id="40962" name="Picture 2" descr="http://cdn.guru99.com/images/PerformanceTes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715" y="1991685"/>
            <a:ext cx="4763846" cy="3144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477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Performance Testing using </a:t>
            </a:r>
            <a:r>
              <a:rPr lang="en-IN" b="1" dirty="0" err="1"/>
              <a:t>Jmeter</a:t>
            </a:r>
            <a:br>
              <a:rPr lang="en-IN" b="1" dirty="0"/>
            </a:br>
            <a:endParaRPr lang="en-IN" dirty="0"/>
          </a:p>
        </p:txBody>
      </p:sp>
      <p:pic>
        <p:nvPicPr>
          <p:cNvPr id="41986" name="Picture 2" descr="http://cdn.guru99.com/images/JMeterPerformance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063" y="1686353"/>
            <a:ext cx="4964373" cy="3994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5171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Performance Testing using </a:t>
            </a:r>
            <a:r>
              <a:rPr lang="en-IN" b="1" dirty="0" err="1"/>
              <a:t>Jmeter</a:t>
            </a:r>
            <a:br>
              <a:rPr lang="en-IN" b="1" dirty="0"/>
            </a:br>
            <a:endParaRPr lang="en-IN" dirty="0"/>
          </a:p>
        </p:txBody>
      </p:sp>
      <p:pic>
        <p:nvPicPr>
          <p:cNvPr id="43010" name="Picture 2" descr="http://cdn.guru99.com/images/JMeterApacheSamp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753" y="1769464"/>
            <a:ext cx="5481323" cy="3615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908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Create a Performance Test Plan in </a:t>
            </a:r>
            <a:r>
              <a:rPr lang="en-IN" b="1" dirty="0" err="1"/>
              <a:t>Jmeter</a:t>
            </a:r>
            <a:br>
              <a:rPr lang="en-IN" b="1" dirty="0"/>
            </a:br>
            <a:endParaRPr lang="en-IN" dirty="0"/>
          </a:p>
        </p:txBody>
      </p:sp>
      <p:pic>
        <p:nvPicPr>
          <p:cNvPr id="44034" name="Picture 2" descr="http://cdn.guru99.com/images/JMeterTestPlan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236" y="2191745"/>
            <a:ext cx="6618489" cy="203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1916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Add Thread Group</a:t>
            </a:r>
            <a:br>
              <a:rPr lang="en-IN" b="1" dirty="0"/>
            </a:br>
            <a:endParaRPr lang="en-IN" dirty="0"/>
          </a:p>
        </p:txBody>
      </p:sp>
      <p:pic>
        <p:nvPicPr>
          <p:cNvPr id="45058" name="Picture 2" descr="http://cdn.guru99.com/images/JMeterAddThreadGro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72" y="1722550"/>
            <a:ext cx="6546839" cy="3802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075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947</TotalTime>
  <Words>4019</Words>
  <Application>Microsoft Office PowerPoint</Application>
  <PresentationFormat>On-screen Show (4:3)</PresentationFormat>
  <Paragraphs>478</Paragraphs>
  <Slides>151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151</vt:i4>
      </vt:variant>
    </vt:vector>
  </HeadingPairs>
  <TitlesOfParts>
    <vt:vector size="155" baseType="lpstr">
      <vt:lpstr>Arial</vt:lpstr>
      <vt:lpstr>Calibri</vt:lpstr>
      <vt:lpstr>Droid Sans</vt:lpstr>
      <vt:lpstr>Pencils_02_2012</vt:lpstr>
      <vt:lpstr>PowerPoint Presentation</vt:lpstr>
      <vt:lpstr>JMeter Goals</vt:lpstr>
      <vt:lpstr>JMeter Goals</vt:lpstr>
      <vt:lpstr>Why Performance Testing</vt:lpstr>
      <vt:lpstr>Response Time</vt:lpstr>
      <vt:lpstr>Response Time</vt:lpstr>
      <vt:lpstr>Response Time</vt:lpstr>
      <vt:lpstr>Response Time</vt:lpstr>
      <vt:lpstr>Throughput</vt:lpstr>
      <vt:lpstr>Utilization</vt:lpstr>
      <vt:lpstr>Robustness</vt:lpstr>
      <vt:lpstr>Scalability</vt:lpstr>
      <vt:lpstr>Performance Test Types</vt:lpstr>
      <vt:lpstr>Performance Test Types</vt:lpstr>
      <vt:lpstr>Performance Test Types</vt:lpstr>
      <vt:lpstr>Performance Test Types</vt:lpstr>
      <vt:lpstr>Performance Tuning</vt:lpstr>
      <vt:lpstr>JMeter</vt:lpstr>
      <vt:lpstr>JMeter</vt:lpstr>
      <vt:lpstr>JMeter</vt:lpstr>
      <vt:lpstr>What JMeter Can Do for You</vt:lpstr>
      <vt:lpstr>Advantages</vt:lpstr>
      <vt:lpstr>How does JMeter work ?</vt:lpstr>
      <vt:lpstr>How does JMeter work ?</vt:lpstr>
      <vt:lpstr>The Look-How-Easy-to-Use GUI</vt:lpstr>
      <vt:lpstr>Download Jmeter </vt:lpstr>
      <vt:lpstr>Installation</vt:lpstr>
      <vt:lpstr>Start JMeter in GUI Mode </vt:lpstr>
      <vt:lpstr>Start JMeter in GUI Mode </vt:lpstr>
      <vt:lpstr>Start JMeter in Server Mode </vt:lpstr>
      <vt:lpstr>Start JMeter in command line mode </vt:lpstr>
      <vt:lpstr>Start JMeter in command line mode </vt:lpstr>
      <vt:lpstr>Components of a JMeter Test</vt:lpstr>
      <vt:lpstr>Test Plan</vt:lpstr>
      <vt:lpstr>Thread Group</vt:lpstr>
      <vt:lpstr>Controllers</vt:lpstr>
      <vt:lpstr>Controllers</vt:lpstr>
      <vt:lpstr>Samplers </vt:lpstr>
      <vt:lpstr>FTP request</vt:lpstr>
      <vt:lpstr>FTP request </vt:lpstr>
      <vt:lpstr>HTTP request</vt:lpstr>
      <vt:lpstr>JDBC request </vt:lpstr>
      <vt:lpstr>JDBC request </vt:lpstr>
      <vt:lpstr>BSF Sampler: </vt:lpstr>
      <vt:lpstr>Access Log Sampler </vt:lpstr>
      <vt:lpstr>SMTP Sampler </vt:lpstr>
      <vt:lpstr>Logic Controller</vt:lpstr>
      <vt:lpstr>Logic Controllers</vt:lpstr>
      <vt:lpstr>Logic Controllers</vt:lpstr>
      <vt:lpstr>Logic Controllers</vt:lpstr>
      <vt:lpstr>Listeners </vt:lpstr>
      <vt:lpstr>Listeners </vt:lpstr>
      <vt:lpstr>List of Listeners</vt:lpstr>
      <vt:lpstr>List of Listeners</vt:lpstr>
      <vt:lpstr>Listeners </vt:lpstr>
      <vt:lpstr>Listeners</vt:lpstr>
      <vt:lpstr>Listeners </vt:lpstr>
      <vt:lpstr>Timer</vt:lpstr>
      <vt:lpstr>List of Timers</vt:lpstr>
      <vt:lpstr>Constant Timer </vt:lpstr>
      <vt:lpstr>Gaussian Random Timer </vt:lpstr>
      <vt:lpstr>Gaussian Random Timer </vt:lpstr>
      <vt:lpstr>Uniform Random Timer </vt:lpstr>
      <vt:lpstr>Assertions</vt:lpstr>
      <vt:lpstr>Assertions</vt:lpstr>
      <vt:lpstr>Configuration Elements </vt:lpstr>
      <vt:lpstr>List of Configuration Elements</vt:lpstr>
      <vt:lpstr>List of Configuration Elements</vt:lpstr>
      <vt:lpstr>Hands on with JMeter GUI </vt:lpstr>
      <vt:lpstr>Building a Test Plan That Tests Web Sites</vt:lpstr>
      <vt:lpstr>Building a Test Plan That Tests Web Sites</vt:lpstr>
      <vt:lpstr>Building a Test Plan That Tests Web Sites</vt:lpstr>
      <vt:lpstr>Report Interpretation</vt:lpstr>
      <vt:lpstr>Preparing for Load Testing</vt:lpstr>
      <vt:lpstr>Recording Http Requests</vt:lpstr>
      <vt:lpstr>Recording Http Requests</vt:lpstr>
      <vt:lpstr>Preparing for Load Testing</vt:lpstr>
      <vt:lpstr>Preparing for Load Testing – Constant timer</vt:lpstr>
      <vt:lpstr>Preparing for Load Testing – Constant timer</vt:lpstr>
      <vt:lpstr>Response Assertion</vt:lpstr>
      <vt:lpstr>Response Assertion</vt:lpstr>
      <vt:lpstr>Loop Controller</vt:lpstr>
      <vt:lpstr>Proxy Server</vt:lpstr>
      <vt:lpstr>Proxy Server</vt:lpstr>
      <vt:lpstr>Proxy Server</vt:lpstr>
      <vt:lpstr>Proxy Server</vt:lpstr>
      <vt:lpstr>Jmeter html reports </vt:lpstr>
      <vt:lpstr>Parameterization in csv</vt:lpstr>
      <vt:lpstr>Parameterization in csv</vt:lpstr>
      <vt:lpstr>Parameterization in csv</vt:lpstr>
      <vt:lpstr>Json Extractor</vt:lpstr>
      <vt:lpstr>Functions and Variables</vt:lpstr>
      <vt:lpstr>Bean Shell Preprocessor</vt:lpstr>
      <vt:lpstr>Bean Shell Preprocessor</vt:lpstr>
      <vt:lpstr>Performance Testing using Jmeter </vt:lpstr>
      <vt:lpstr>Performance Testing using Jmeter </vt:lpstr>
      <vt:lpstr>Performance Testing using Jmeter </vt:lpstr>
      <vt:lpstr>Create a Performance Test Plan in Jmeter </vt:lpstr>
      <vt:lpstr>Add Thread Group </vt:lpstr>
      <vt:lpstr>Add Thread Group </vt:lpstr>
      <vt:lpstr>The Thread Count and The Loop Counts are different</vt:lpstr>
      <vt:lpstr>The Thread Count and The Loop Counts are different</vt:lpstr>
      <vt:lpstr>Adding JMeter elements </vt:lpstr>
      <vt:lpstr>HTTP Request </vt:lpstr>
      <vt:lpstr>HTTP Request</vt:lpstr>
      <vt:lpstr>Adding Graph result </vt:lpstr>
      <vt:lpstr>Run Test and get the test result </vt:lpstr>
      <vt:lpstr>Run Test and get the test result </vt:lpstr>
      <vt:lpstr>Run Test and get the test result </vt:lpstr>
      <vt:lpstr>How to use Timers in Jmeter </vt:lpstr>
      <vt:lpstr>Practical Demonstration of Timer Settings </vt:lpstr>
      <vt:lpstr>Pre-condition </vt:lpstr>
      <vt:lpstr>Pre-condition </vt:lpstr>
      <vt:lpstr>Pre-condition </vt:lpstr>
      <vt:lpstr>Pre-condition </vt:lpstr>
      <vt:lpstr>Pre-condition </vt:lpstr>
      <vt:lpstr>Pre-condition </vt:lpstr>
      <vt:lpstr>How to use Assertions in JMeter </vt:lpstr>
      <vt:lpstr>How to use Assertions in JMeter </vt:lpstr>
      <vt:lpstr>How to use Assertions in JMeter </vt:lpstr>
      <vt:lpstr>How to use Assertions in JMeter </vt:lpstr>
      <vt:lpstr>Handson - Assertion </vt:lpstr>
      <vt:lpstr>Handson - Assertion </vt:lpstr>
      <vt:lpstr>Handson - Assertion </vt:lpstr>
      <vt:lpstr>Handson - Assertion </vt:lpstr>
      <vt:lpstr>Handson - Assertion </vt:lpstr>
      <vt:lpstr>Handson - Assertion </vt:lpstr>
      <vt:lpstr>Handson - Assertion </vt:lpstr>
      <vt:lpstr>Handson - Assertion </vt:lpstr>
      <vt:lpstr>Handson - Assertion </vt:lpstr>
      <vt:lpstr>Handson - Assertion </vt:lpstr>
      <vt:lpstr>How to use Processor in JMeter </vt:lpstr>
      <vt:lpstr>Pre-processor: </vt:lpstr>
      <vt:lpstr>Post-processor:</vt:lpstr>
      <vt:lpstr>Processor-Hands on </vt:lpstr>
      <vt:lpstr>Processor-Hands on </vt:lpstr>
      <vt:lpstr>Processor-Hands on </vt:lpstr>
      <vt:lpstr>Processor-Hands on </vt:lpstr>
      <vt:lpstr>Processor-Hands on </vt:lpstr>
      <vt:lpstr>Processor-Hands on </vt:lpstr>
      <vt:lpstr>Processor-Hands on </vt:lpstr>
      <vt:lpstr>Processor-Hands on </vt:lpstr>
      <vt:lpstr>How to perform Distributed Testing in JMeter </vt:lpstr>
      <vt:lpstr>Start your test </vt:lpstr>
      <vt:lpstr>Start your test </vt:lpstr>
      <vt:lpstr>Start your test </vt:lpstr>
      <vt:lpstr>Start your test </vt:lpstr>
      <vt:lpstr>Start your test </vt:lpstr>
      <vt:lpstr>Postprocessor </vt:lpstr>
      <vt:lpstr>PowerPoint Presentation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Parameswari Ettiappan</dc:creator>
  <cp:lastModifiedBy>Parameswari Ettiappan</cp:lastModifiedBy>
  <cp:revision>375</cp:revision>
  <dcterms:created xsi:type="dcterms:W3CDTF">2020-09-29T16:14:50Z</dcterms:created>
  <dcterms:modified xsi:type="dcterms:W3CDTF">2022-12-15T01:53:40Z</dcterms:modified>
</cp:coreProperties>
</file>